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notesMasterIdLst>
    <p:notesMasterId r:id="rId17"/>
  </p:notesMasterIdLst>
  <p:sldSz cx="14630400" cy="8229600"/>
  <p:notesSz cx="8229600" cy="14630400"/>
  <p:embeddedFontLst>
    <p:embeddedFont>
      <p:font typeface="Bricolage Grotesque Extra Bold"/>
      <p:regular r:id="rId22"/>
    </p:embeddedFont>
    <p:embeddedFont>
      <p:font typeface="Montserrat"/>
      <p:regular r:id="rId23"/>
    </p:embeddedFont>
    <p:embeddedFont>
      <p:font typeface="Montserrat"/>
      <p:regular r:id="rId24"/>
    </p:embeddedFont>
    <p:embeddedFont>
      <p:font typeface="Montserrat"/>
      <p:regular r:id="rId25"/>
    </p:embeddedFont>
    <p:embeddedFont>
      <p:font typeface="Montserrat"/>
      <p:regular r:id="rId26"/>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20" Type="http://schemas.openxmlformats.org/officeDocument/2006/relationships/theme" Target="theme/theme1.xml"/><Relationship Id="rId21" Type="http://schemas.openxmlformats.org/officeDocument/2006/relationships/tableStyles" Target="tableStyles.xml"/><Relationship Id="rId22" Type="http://schemas.openxmlformats.org/officeDocument/2006/relationships/font" Target="fonts/font1.fntdata"/><Relationship Id="rId23" Type="http://schemas.openxmlformats.org/officeDocument/2006/relationships/font" Target="fonts/font2.fntdata"/><Relationship Id="rId24" Type="http://schemas.openxmlformats.org/officeDocument/2006/relationships/font" Target="fonts/font3.fntdata"/><Relationship Id="rId25" Type="http://schemas.openxmlformats.org/officeDocument/2006/relationships/font" Target="fonts/font4.fntdata"/><Relationship Id="rId26" Type="http://schemas.openxmlformats.org/officeDocument/2006/relationships/font" Target="fonts/font5.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5-1.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6-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svg"/><Relationship Id="rId3" Type="http://schemas.openxmlformats.org/officeDocument/2006/relationships/image" Target="../media/image-14-3.png"/><Relationship Id="rId4" Type="http://schemas.openxmlformats.org/officeDocument/2006/relationships/image" Target="../media/image-14-4.svg"/><Relationship Id="rId5" Type="http://schemas.openxmlformats.org/officeDocument/2006/relationships/image" Target="../media/image-14-5.png"/><Relationship Id="rId6" Type="http://schemas.openxmlformats.org/officeDocument/2006/relationships/image" Target="../media/image-14-6.svg"/><Relationship Id="rId7" Type="http://schemas.openxmlformats.org/officeDocument/2006/relationships/image" Target="../media/image-14-7.png"/><Relationship Id="rId8" Type="http://schemas.openxmlformats.org/officeDocument/2006/relationships/image" Target="../media/image-14-8.svg"/><Relationship Id="rId9" Type="http://schemas.openxmlformats.org/officeDocument/2006/relationships/image" Target="../media/image-14-9.png"/><Relationship Id="rId10" Type="http://schemas.openxmlformats.org/officeDocument/2006/relationships/image" Target="../media/image-14-10.svg"/><Relationship Id="rId11" Type="http://schemas.openxmlformats.org/officeDocument/2006/relationships/image" Target="../media/image-14-11.png"/><Relationship Id="rId12" Type="http://schemas.openxmlformats.org/officeDocument/2006/relationships/image" Target="../media/image-14-12.svg"/><Relationship Id="rId13" Type="http://schemas.openxmlformats.org/officeDocument/2006/relationships/slideLayout" Target="../slideLayouts/slideLayout15.xml"/><Relationship Id="rId1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svg"/><Relationship Id="rId3" Type="http://schemas.openxmlformats.org/officeDocument/2006/relationships/image" Target="../media/image-3-3.png"/><Relationship Id="rId4" Type="http://schemas.openxmlformats.org/officeDocument/2006/relationships/image" Target="../media/image-3-4.svg"/><Relationship Id="rId5" Type="http://schemas.openxmlformats.org/officeDocument/2006/relationships/image" Target="../media/image-3-5.png"/><Relationship Id="rId6" Type="http://schemas.openxmlformats.org/officeDocument/2006/relationships/image" Target="../media/image-3-6.svg"/><Relationship Id="rId7" Type="http://schemas.openxmlformats.org/officeDocument/2006/relationships/image" Target="../media/image-3-7.png"/><Relationship Id="rId8" Type="http://schemas.openxmlformats.org/officeDocument/2006/relationships/image" Target="../media/image-3-8.svg"/><Relationship Id="rId9" Type="http://schemas.openxmlformats.org/officeDocument/2006/relationships/image" Target="../media/image-3-9.png"/><Relationship Id="rId10" Type="http://schemas.openxmlformats.org/officeDocument/2006/relationships/image" Target="../media/image-3-10.png"/><Relationship Id="rId11" Type="http://schemas.openxmlformats.org/officeDocument/2006/relationships/image" Target="../media/image-3-11.svg"/><Relationship Id="rId12" Type="http://schemas.openxmlformats.org/officeDocument/2006/relationships/slideLayout" Target="../slideLayouts/slideLayout4.xml"/><Relationship Id="rId1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slideLayout" Target="../slideLayouts/slideLayout5.xml"/><Relationship Id="rId8"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svg"/><Relationship Id="rId5" Type="http://schemas.openxmlformats.org/officeDocument/2006/relationships/image" Target="../media/image-6-5.png"/><Relationship Id="rId6" Type="http://schemas.openxmlformats.org/officeDocument/2006/relationships/image" Target="../media/image-6-6.svg"/><Relationship Id="rId7" Type="http://schemas.openxmlformats.org/officeDocument/2006/relationships/image" Target="../media/image-6-7.png"/><Relationship Id="rId8" Type="http://schemas.openxmlformats.org/officeDocument/2006/relationships/image" Target="../media/image-6-8.svg"/><Relationship Id="rId9" Type="http://schemas.openxmlformats.org/officeDocument/2006/relationships/image" Target="../media/image-6-9.png"/><Relationship Id="rId10" Type="http://schemas.openxmlformats.org/officeDocument/2006/relationships/image" Target="../media/image-6-10.svg"/><Relationship Id="rId11" Type="http://schemas.openxmlformats.org/officeDocument/2006/relationships/image" Target="../media/image-6-11.png"/><Relationship Id="rId12" Type="http://schemas.openxmlformats.org/officeDocument/2006/relationships/image" Target="../media/image-6-12.svg"/><Relationship Id="rId13" Type="http://schemas.openxmlformats.org/officeDocument/2006/relationships/image" Target="../media/image-6-13.png"/><Relationship Id="rId14" Type="http://schemas.openxmlformats.org/officeDocument/2006/relationships/image" Target="../media/image-6-14.svg"/><Relationship Id="rId15" Type="http://schemas.openxmlformats.org/officeDocument/2006/relationships/slideLayout" Target="../slideLayouts/slideLayout7.xml"/><Relationship Id="rId1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0.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80190" y="2566868"/>
            <a:ext cx="7556421" cy="1240155"/>
          </a:xfrm>
          <a:prstGeom prst="rect">
            <a:avLst/>
          </a:prstGeom>
          <a:noFill/>
          <a:ln/>
        </p:spPr>
        <p:txBody>
          <a:bodyPr wrap="square" lIns="0" tIns="0" rIns="0" bIns="0" rtlCol="0" anchor="t"/>
          <a:lstStyle/>
          <a:p>
            <a:pPr algn="l" indent="0" marL="0">
              <a:lnSpc>
                <a:spcPts val="4850"/>
              </a:lnSpc>
              <a:buNone/>
            </a:pPr>
            <a:r>
              <a:rPr lang="en-US" sz="3900" b="1" dirty="0">
                <a:solidFill>
                  <a:srgbClr val="EEAEF6"/>
                </a:solidFill>
                <a:latin typeface="Bricolage Grotesque Extra Bold" pitchFamily="34" charset="0"/>
                <a:ea typeface="Bricolage Grotesque Extra Bold" pitchFamily="34" charset="-122"/>
                <a:cs typeface="Bricolage Grotesque Extra Bold" pitchFamily="34" charset="-120"/>
              </a:rPr>
              <a:t>Mouse Control Using Eye-Gaze and Eye-Blinks</a:t>
            </a:r>
            <a:endParaRPr lang="en-US" sz="3900" dirty="0"/>
          </a:p>
        </p:txBody>
      </p:sp>
      <p:sp>
        <p:nvSpPr>
          <p:cNvPr id="4" name="Text 1"/>
          <p:cNvSpPr/>
          <p:nvPr/>
        </p:nvSpPr>
        <p:spPr>
          <a:xfrm>
            <a:off x="6280190" y="4104680"/>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E5DCE6"/>
                </a:solidFill>
                <a:latin typeface="Montserrat" pitchFamily="34" charset="0"/>
                <a:ea typeface="Montserrat" pitchFamily="34" charset="-122"/>
                <a:cs typeface="Montserrat" pitchFamily="34" charset="-120"/>
              </a:rPr>
              <a:t>                                                By</a:t>
            </a:r>
            <a:endParaRPr lang="en-US" sz="1550" dirty="0"/>
          </a:p>
        </p:txBody>
      </p:sp>
      <p:sp>
        <p:nvSpPr>
          <p:cNvPr id="5" name="Text 2"/>
          <p:cNvSpPr/>
          <p:nvPr/>
        </p:nvSpPr>
        <p:spPr>
          <a:xfrm>
            <a:off x="6280190" y="4645462"/>
            <a:ext cx="7556421" cy="396954"/>
          </a:xfrm>
          <a:prstGeom prst="rect">
            <a:avLst/>
          </a:prstGeom>
          <a:noFill/>
          <a:ln/>
        </p:spPr>
        <p:txBody>
          <a:bodyPr wrap="none" lIns="0" tIns="0" rIns="0" bIns="0" rtlCol="0" anchor="t"/>
          <a:lstStyle/>
          <a:p>
            <a:pPr algn="l" indent="0" marL="0">
              <a:lnSpc>
                <a:spcPts val="3100"/>
              </a:lnSpc>
              <a:buNone/>
            </a:pPr>
            <a:r>
              <a:rPr lang="en-US" sz="1950" b="1" dirty="0">
                <a:solidFill>
                  <a:srgbClr val="E5DCE6"/>
                </a:solidFill>
                <a:latin typeface="Montserrat" pitchFamily="34" charset="0"/>
                <a:ea typeface="Montserrat" pitchFamily="34" charset="-122"/>
                <a:cs typeface="Montserrat" pitchFamily="34" charset="-120"/>
              </a:rPr>
              <a:t>                 </a:t>
            </a:r>
            <a:pPr algn="l" indent="0" marL="0">
              <a:lnSpc>
                <a:spcPts val="3100"/>
              </a:lnSpc>
              <a:buNone/>
            </a:pPr>
            <a:r>
              <a:rPr lang="en-US" sz="1950" dirty="0">
                <a:solidFill>
                  <a:srgbClr val="FFD1A7"/>
                </a:solidFill>
                <a:latin typeface="Montserrat" pitchFamily="34" charset="0"/>
                <a:ea typeface="Montserrat" pitchFamily="34" charset="-122"/>
                <a:cs typeface="Montserrat" pitchFamily="34" charset="-120"/>
              </a:rPr>
              <a:t>Sandeep Kumar (220958)</a:t>
            </a:r>
            <a:endParaRPr lang="en-US" sz="1950" dirty="0"/>
          </a:p>
        </p:txBody>
      </p:sp>
      <p:sp>
        <p:nvSpPr>
          <p:cNvPr id="6" name="Text 3"/>
          <p:cNvSpPr/>
          <p:nvPr/>
        </p:nvSpPr>
        <p:spPr>
          <a:xfrm>
            <a:off x="6280190" y="5265658"/>
            <a:ext cx="7556421" cy="396954"/>
          </a:xfrm>
          <a:prstGeom prst="rect">
            <a:avLst/>
          </a:prstGeom>
          <a:noFill/>
          <a:ln/>
        </p:spPr>
        <p:txBody>
          <a:bodyPr wrap="none" lIns="0" tIns="0" rIns="0" bIns="0" rtlCol="0" anchor="t"/>
          <a:lstStyle/>
          <a:p>
            <a:pPr algn="l" indent="0" marL="0">
              <a:lnSpc>
                <a:spcPts val="3100"/>
              </a:lnSpc>
              <a:buNone/>
            </a:pPr>
            <a:r>
              <a:rPr lang="en-US" sz="1950" dirty="0">
                <a:solidFill>
                  <a:srgbClr val="FFD1A7"/>
                </a:solidFill>
                <a:latin typeface="Montserrat" pitchFamily="34" charset="0"/>
                <a:ea typeface="Montserrat" pitchFamily="34" charset="-122"/>
                <a:cs typeface="Montserrat" pitchFamily="34" charset="-120"/>
              </a:rPr>
              <a:t>               Harsh Kumar Meena (220430)</a:t>
            </a:r>
            <a:endParaRPr lang="en-US" sz="19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49724" y="446603"/>
            <a:ext cx="4630103" cy="406122"/>
          </a:xfrm>
          <a:prstGeom prst="rect">
            <a:avLst/>
          </a:prstGeom>
          <a:noFill/>
          <a:ln/>
        </p:spPr>
        <p:txBody>
          <a:bodyPr wrap="none" lIns="0" tIns="0" rIns="0" bIns="0" rtlCol="0" anchor="t"/>
          <a:lstStyle/>
          <a:p>
            <a:pPr algn="l" indent="0" marL="0">
              <a:lnSpc>
                <a:spcPts val="3150"/>
              </a:lnSpc>
              <a:buNone/>
            </a:pPr>
            <a:r>
              <a:rPr lang="en-US" sz="2550" b="1" dirty="0">
                <a:solidFill>
                  <a:srgbClr val="EEAEF6"/>
                </a:solidFill>
                <a:latin typeface="Bricolage Grotesque Extra Bold" pitchFamily="34" charset="0"/>
                <a:ea typeface="Bricolage Grotesque Extra Bold" pitchFamily="34" charset="-122"/>
                <a:cs typeface="Bricolage Grotesque Extra Bold" pitchFamily="34" charset="-120"/>
              </a:rPr>
              <a:t>Sensitivity &amp; Gamma Control</a:t>
            </a:r>
            <a:endParaRPr lang="en-US" sz="2550" dirty="0"/>
          </a:p>
        </p:txBody>
      </p:sp>
      <p:sp>
        <p:nvSpPr>
          <p:cNvPr id="3" name="Text 1"/>
          <p:cNvSpPr/>
          <p:nvPr/>
        </p:nvSpPr>
        <p:spPr>
          <a:xfrm>
            <a:off x="649724" y="1177528"/>
            <a:ext cx="13330952" cy="519589"/>
          </a:xfrm>
          <a:prstGeom prst="rect">
            <a:avLst/>
          </a:prstGeom>
          <a:noFill/>
          <a:ln/>
        </p:spPr>
        <p:txBody>
          <a:bodyPr wrap="square" lIns="0" tIns="0" rIns="0" bIns="0" rtlCol="0" anchor="t"/>
          <a:lstStyle/>
          <a:p>
            <a:pPr algn="l" indent="0" marL="0">
              <a:lnSpc>
                <a:spcPts val="2000"/>
              </a:lnSpc>
              <a:buNone/>
            </a:pPr>
            <a:r>
              <a:rPr lang="en-US" sz="1250" dirty="0">
                <a:solidFill>
                  <a:srgbClr val="E5DCE6"/>
                </a:solidFill>
                <a:latin typeface="Montserrat" pitchFamily="34" charset="0"/>
                <a:ea typeface="Montserrat" pitchFamily="34" charset="-122"/>
                <a:cs typeface="Montserrat" pitchFamily="34" charset="-120"/>
              </a:rPr>
              <a:t>Controlling cursor speed and edge behavior requires careful tuning of two mathematical parameters. These adjustments make the difference between frustrating imprecision and natural, effortless control.</a:t>
            </a:r>
            <a:endParaRPr lang="en-US" sz="1250" dirty="0"/>
          </a:p>
        </p:txBody>
      </p:sp>
      <p:sp>
        <p:nvSpPr>
          <p:cNvPr id="4" name="Text 2"/>
          <p:cNvSpPr/>
          <p:nvPr/>
        </p:nvSpPr>
        <p:spPr>
          <a:xfrm>
            <a:off x="649724" y="2042160"/>
            <a:ext cx="2436495" cy="304443"/>
          </a:xfrm>
          <a:prstGeom prst="rect">
            <a:avLst/>
          </a:prstGeom>
          <a:noFill/>
          <a:ln/>
        </p:spPr>
        <p:txBody>
          <a:bodyPr wrap="none" lIns="0" tIns="0" rIns="0" bIns="0" rtlCol="0" anchor="t"/>
          <a:lstStyle/>
          <a:p>
            <a:pPr algn="l" indent="0" marL="0">
              <a:lnSpc>
                <a:spcPts val="2350"/>
              </a:lnSpc>
              <a:buNone/>
            </a:pPr>
            <a:r>
              <a:rPr lang="en-US" sz="1900" b="1" dirty="0">
                <a:solidFill>
                  <a:srgbClr val="EEAEF6"/>
                </a:solidFill>
                <a:latin typeface="Bricolage Grotesque Extra Bold" pitchFamily="34" charset="0"/>
                <a:ea typeface="Bricolage Grotesque Extra Bold" pitchFamily="34" charset="-122"/>
                <a:cs typeface="Bricolage Grotesque Extra Bold" pitchFamily="34" charset="-120"/>
              </a:rPr>
              <a:t>Edge Gamma (γ)</a:t>
            </a:r>
            <a:endParaRPr lang="en-US" sz="1900" dirty="0"/>
          </a:p>
        </p:txBody>
      </p:sp>
      <p:sp>
        <p:nvSpPr>
          <p:cNvPr id="5" name="Text 3"/>
          <p:cNvSpPr/>
          <p:nvPr/>
        </p:nvSpPr>
        <p:spPr>
          <a:xfrm>
            <a:off x="649724" y="2509004"/>
            <a:ext cx="7016353" cy="259794"/>
          </a:xfrm>
          <a:prstGeom prst="rect">
            <a:avLst/>
          </a:prstGeom>
          <a:noFill/>
          <a:ln/>
        </p:spPr>
        <p:txBody>
          <a:bodyPr wrap="none" lIns="0" tIns="0" rIns="0" bIns="0" rtlCol="0" anchor="t"/>
          <a:lstStyle/>
          <a:p>
            <a:pPr algn="l" indent="0" marL="0">
              <a:lnSpc>
                <a:spcPts val="2000"/>
              </a:lnSpc>
              <a:buNone/>
            </a:pPr>
            <a:r>
              <a:rPr lang="en-US" sz="1250" b="1" dirty="0">
                <a:solidFill>
                  <a:srgbClr val="E5DCE6"/>
                </a:solidFill>
                <a:latin typeface="Montserrat" pitchFamily="34" charset="0"/>
                <a:ea typeface="Montserrat" pitchFamily="34" charset="-122"/>
                <a:cs typeface="Montserrat" pitchFamily="34" charset="-120"/>
              </a:rPr>
              <a:t>Controls corner reach and acceleration:</a:t>
            </a:r>
            <a:endParaRPr lang="en-US" sz="1250" dirty="0"/>
          </a:p>
        </p:txBody>
      </p:sp>
      <p:sp>
        <p:nvSpPr>
          <p:cNvPr id="6" name="Text 4"/>
          <p:cNvSpPr/>
          <p:nvPr/>
        </p:nvSpPr>
        <p:spPr>
          <a:xfrm>
            <a:off x="649724" y="2914888"/>
            <a:ext cx="7016353" cy="259794"/>
          </a:xfrm>
          <a:prstGeom prst="rect">
            <a:avLst/>
          </a:prstGeom>
          <a:noFill/>
          <a:ln/>
        </p:spPr>
        <p:txBody>
          <a:bodyPr wrap="none" lIns="0" tIns="0" rIns="0" bIns="0" rtlCol="0" anchor="t"/>
          <a:lstStyle/>
          <a:p>
            <a:pPr algn="l" indent="0" marL="0">
              <a:lnSpc>
                <a:spcPts val="2000"/>
              </a:lnSpc>
              <a:buNone/>
            </a:pPr>
            <a:r>
              <a:rPr lang="en-US" sz="1250" dirty="0">
                <a:solidFill>
                  <a:srgbClr val="E5DCE6"/>
                </a:solidFill>
                <a:latin typeface="Montserrat" pitchFamily="34" charset="0"/>
                <a:ea typeface="Montserrat" pitchFamily="34" charset="-122"/>
                <a:cs typeface="Montserrat" pitchFamily="34" charset="-120"/>
              </a:rPr>
              <a:t>Output = Sign(input) × |input|γ</a:t>
            </a:r>
            <a:endParaRPr lang="en-US" sz="1250" dirty="0"/>
          </a:p>
        </p:txBody>
      </p:sp>
      <p:sp>
        <p:nvSpPr>
          <p:cNvPr id="7" name="Shape 5"/>
          <p:cNvSpPr/>
          <p:nvPr/>
        </p:nvSpPr>
        <p:spPr>
          <a:xfrm>
            <a:off x="649724" y="3357324"/>
            <a:ext cx="7016353" cy="1306235"/>
          </a:xfrm>
          <a:prstGeom prst="roundRect">
            <a:avLst>
              <a:gd name="adj" fmla="val 8400"/>
            </a:avLst>
          </a:prstGeom>
          <a:solidFill>
            <a:srgbClr val="090E3F"/>
          </a:solidFill>
          <a:ln w="22860">
            <a:solidFill>
              <a:srgbClr val="414677"/>
            </a:solidFill>
            <a:prstDash val="solid"/>
          </a:ln>
        </p:spPr>
      </p:sp>
      <p:sp>
        <p:nvSpPr>
          <p:cNvPr id="8" name="Shape 6"/>
          <p:cNvSpPr/>
          <p:nvPr/>
        </p:nvSpPr>
        <p:spPr>
          <a:xfrm>
            <a:off x="626864" y="3357324"/>
            <a:ext cx="91440" cy="1306235"/>
          </a:xfrm>
          <a:prstGeom prst="roundRect">
            <a:avLst>
              <a:gd name="adj" fmla="val 74611"/>
            </a:avLst>
          </a:prstGeom>
          <a:solidFill>
            <a:srgbClr val="EEAEF6"/>
          </a:solidFill>
          <a:ln/>
        </p:spPr>
      </p:sp>
      <p:sp>
        <p:nvSpPr>
          <p:cNvPr id="9" name="Text 7"/>
          <p:cNvSpPr/>
          <p:nvPr/>
        </p:nvSpPr>
        <p:spPr>
          <a:xfrm>
            <a:off x="903565" y="3542586"/>
            <a:ext cx="2030373" cy="253722"/>
          </a:xfrm>
          <a:prstGeom prst="rect">
            <a:avLst/>
          </a:prstGeom>
          <a:noFill/>
          <a:ln/>
        </p:spPr>
        <p:txBody>
          <a:bodyPr wrap="none" lIns="0" tIns="0" rIns="0" bIns="0" rtlCol="0" anchor="t"/>
          <a:lstStyle/>
          <a:p>
            <a:pPr algn="l" indent="0" marL="0">
              <a:lnSpc>
                <a:spcPts val="1950"/>
              </a:lnSpc>
              <a:buNone/>
            </a:pPr>
            <a:r>
              <a:rPr lang="en-US" sz="1550" b="1" dirty="0">
                <a:solidFill>
                  <a:srgbClr val="E5DCE6"/>
                </a:solidFill>
                <a:latin typeface="Bricolage Grotesque Extra Bold" pitchFamily="34" charset="0"/>
                <a:ea typeface="Bricolage Grotesque Extra Bold" pitchFamily="34" charset="-122"/>
                <a:cs typeface="Bricolage Grotesque Extra Bold" pitchFamily="34" charset="-120"/>
              </a:rPr>
              <a:t>γ &lt; 1 (e.g., 0.75)</a:t>
            </a:r>
            <a:endParaRPr lang="en-US" sz="1550" dirty="0"/>
          </a:p>
        </p:txBody>
      </p:sp>
      <p:sp>
        <p:nvSpPr>
          <p:cNvPr id="10" name="Text 8"/>
          <p:cNvSpPr/>
          <p:nvPr/>
        </p:nvSpPr>
        <p:spPr>
          <a:xfrm>
            <a:off x="903565" y="3958709"/>
            <a:ext cx="6577251" cy="519589"/>
          </a:xfrm>
          <a:prstGeom prst="rect">
            <a:avLst/>
          </a:prstGeom>
          <a:noFill/>
          <a:ln/>
        </p:spPr>
        <p:txBody>
          <a:bodyPr wrap="square" lIns="0" tIns="0" rIns="0" bIns="0" rtlCol="0" anchor="t"/>
          <a:lstStyle/>
          <a:p>
            <a:pPr algn="l" indent="0" marL="0">
              <a:lnSpc>
                <a:spcPts val="2000"/>
              </a:lnSpc>
              <a:buNone/>
            </a:pPr>
            <a:r>
              <a:rPr lang="en-US" sz="1250" dirty="0">
                <a:solidFill>
                  <a:srgbClr val="E5DCE6"/>
                </a:solidFill>
                <a:latin typeface="Montserrat" pitchFamily="34" charset="0"/>
                <a:ea typeface="Montserrat" pitchFamily="34" charset="-122"/>
                <a:cs typeface="Montserrat" pitchFamily="34" charset="-120"/>
              </a:rPr>
              <a:t>Cursor accelerates toward screen edges, making corners easier to reach. Subtle eye movements near edges produce larger cursor jumps.</a:t>
            </a:r>
            <a:endParaRPr lang="en-US" sz="1250" dirty="0"/>
          </a:p>
        </p:txBody>
      </p:sp>
      <p:sp>
        <p:nvSpPr>
          <p:cNvPr id="11" name="Shape 9"/>
          <p:cNvSpPr/>
          <p:nvPr/>
        </p:nvSpPr>
        <p:spPr>
          <a:xfrm>
            <a:off x="649724" y="4825960"/>
            <a:ext cx="7016353" cy="1306235"/>
          </a:xfrm>
          <a:prstGeom prst="roundRect">
            <a:avLst>
              <a:gd name="adj" fmla="val 8400"/>
            </a:avLst>
          </a:prstGeom>
          <a:solidFill>
            <a:srgbClr val="090E3F"/>
          </a:solidFill>
          <a:ln w="22860">
            <a:solidFill>
              <a:srgbClr val="414677"/>
            </a:solidFill>
            <a:prstDash val="solid"/>
          </a:ln>
        </p:spPr>
      </p:sp>
      <p:sp>
        <p:nvSpPr>
          <p:cNvPr id="12" name="Shape 10"/>
          <p:cNvSpPr/>
          <p:nvPr/>
        </p:nvSpPr>
        <p:spPr>
          <a:xfrm>
            <a:off x="626864" y="4825960"/>
            <a:ext cx="91440" cy="1306235"/>
          </a:xfrm>
          <a:prstGeom prst="roundRect">
            <a:avLst>
              <a:gd name="adj" fmla="val 74611"/>
            </a:avLst>
          </a:prstGeom>
          <a:solidFill>
            <a:srgbClr val="EEAEF6"/>
          </a:solidFill>
          <a:ln/>
        </p:spPr>
      </p:sp>
      <p:sp>
        <p:nvSpPr>
          <p:cNvPr id="13" name="Text 11"/>
          <p:cNvSpPr/>
          <p:nvPr/>
        </p:nvSpPr>
        <p:spPr>
          <a:xfrm>
            <a:off x="903565" y="5011222"/>
            <a:ext cx="2030373" cy="253722"/>
          </a:xfrm>
          <a:prstGeom prst="rect">
            <a:avLst/>
          </a:prstGeom>
          <a:noFill/>
          <a:ln/>
        </p:spPr>
        <p:txBody>
          <a:bodyPr wrap="none" lIns="0" tIns="0" rIns="0" bIns="0" rtlCol="0" anchor="t"/>
          <a:lstStyle/>
          <a:p>
            <a:pPr algn="l" indent="0" marL="0">
              <a:lnSpc>
                <a:spcPts val="1950"/>
              </a:lnSpc>
              <a:buNone/>
            </a:pPr>
            <a:r>
              <a:rPr lang="en-US" sz="1550" b="1" dirty="0">
                <a:solidFill>
                  <a:srgbClr val="E5DCE6"/>
                </a:solidFill>
                <a:latin typeface="Bricolage Grotesque Extra Bold" pitchFamily="34" charset="0"/>
                <a:ea typeface="Bricolage Grotesque Extra Bold" pitchFamily="34" charset="-122"/>
                <a:cs typeface="Bricolage Grotesque Extra Bold" pitchFamily="34" charset="-120"/>
              </a:rPr>
              <a:t>γ = 1</a:t>
            </a:r>
            <a:endParaRPr lang="en-US" sz="1550" dirty="0"/>
          </a:p>
        </p:txBody>
      </p:sp>
      <p:sp>
        <p:nvSpPr>
          <p:cNvPr id="14" name="Text 12"/>
          <p:cNvSpPr/>
          <p:nvPr/>
        </p:nvSpPr>
        <p:spPr>
          <a:xfrm>
            <a:off x="903565" y="5427345"/>
            <a:ext cx="6577251" cy="519589"/>
          </a:xfrm>
          <a:prstGeom prst="rect">
            <a:avLst/>
          </a:prstGeom>
          <a:noFill/>
          <a:ln/>
        </p:spPr>
        <p:txBody>
          <a:bodyPr wrap="square" lIns="0" tIns="0" rIns="0" bIns="0" rtlCol="0" anchor="t"/>
          <a:lstStyle/>
          <a:p>
            <a:pPr algn="l" indent="0" marL="0">
              <a:lnSpc>
                <a:spcPts val="2000"/>
              </a:lnSpc>
              <a:buNone/>
            </a:pPr>
            <a:r>
              <a:rPr lang="en-US" sz="1250" dirty="0">
                <a:solidFill>
                  <a:srgbClr val="E5DCE6"/>
                </a:solidFill>
                <a:latin typeface="Montserrat" pitchFamily="34" charset="0"/>
                <a:ea typeface="Montserrat" pitchFamily="34" charset="-122"/>
                <a:cs typeface="Montserrat" pitchFamily="34" charset="-120"/>
              </a:rPr>
              <a:t>Linear response—proportional movement throughout the screen. Equal eye motion produces equal cursor displacement everywhere.</a:t>
            </a:r>
            <a:endParaRPr lang="en-US" sz="1250" dirty="0"/>
          </a:p>
        </p:txBody>
      </p:sp>
      <p:sp>
        <p:nvSpPr>
          <p:cNvPr id="15" name="Shape 13"/>
          <p:cNvSpPr/>
          <p:nvPr/>
        </p:nvSpPr>
        <p:spPr>
          <a:xfrm>
            <a:off x="649724" y="6294596"/>
            <a:ext cx="7016353" cy="1306235"/>
          </a:xfrm>
          <a:prstGeom prst="roundRect">
            <a:avLst>
              <a:gd name="adj" fmla="val 8400"/>
            </a:avLst>
          </a:prstGeom>
          <a:solidFill>
            <a:srgbClr val="090E3F"/>
          </a:solidFill>
          <a:ln w="22860">
            <a:solidFill>
              <a:srgbClr val="414677"/>
            </a:solidFill>
            <a:prstDash val="solid"/>
          </a:ln>
        </p:spPr>
      </p:sp>
      <p:sp>
        <p:nvSpPr>
          <p:cNvPr id="16" name="Shape 14"/>
          <p:cNvSpPr/>
          <p:nvPr/>
        </p:nvSpPr>
        <p:spPr>
          <a:xfrm>
            <a:off x="626864" y="6294596"/>
            <a:ext cx="91440" cy="1306235"/>
          </a:xfrm>
          <a:prstGeom prst="roundRect">
            <a:avLst>
              <a:gd name="adj" fmla="val 74611"/>
            </a:avLst>
          </a:prstGeom>
          <a:solidFill>
            <a:srgbClr val="EEAEF6"/>
          </a:solidFill>
          <a:ln/>
        </p:spPr>
      </p:sp>
      <p:sp>
        <p:nvSpPr>
          <p:cNvPr id="17" name="Text 15"/>
          <p:cNvSpPr/>
          <p:nvPr/>
        </p:nvSpPr>
        <p:spPr>
          <a:xfrm>
            <a:off x="903565" y="6479858"/>
            <a:ext cx="2030373" cy="253722"/>
          </a:xfrm>
          <a:prstGeom prst="rect">
            <a:avLst/>
          </a:prstGeom>
          <a:noFill/>
          <a:ln/>
        </p:spPr>
        <p:txBody>
          <a:bodyPr wrap="none" lIns="0" tIns="0" rIns="0" bIns="0" rtlCol="0" anchor="t"/>
          <a:lstStyle/>
          <a:p>
            <a:pPr algn="l" indent="0" marL="0">
              <a:lnSpc>
                <a:spcPts val="1950"/>
              </a:lnSpc>
              <a:buNone/>
            </a:pPr>
            <a:r>
              <a:rPr lang="en-US" sz="1550" b="1" dirty="0">
                <a:solidFill>
                  <a:srgbClr val="E5DCE6"/>
                </a:solidFill>
                <a:latin typeface="Bricolage Grotesque Extra Bold" pitchFamily="34" charset="0"/>
                <a:ea typeface="Bricolage Grotesque Extra Bold" pitchFamily="34" charset="-122"/>
                <a:cs typeface="Bricolage Grotesque Extra Bold" pitchFamily="34" charset="-120"/>
              </a:rPr>
              <a:t>γ &gt; 1 (e.g., 1.2)</a:t>
            </a:r>
            <a:endParaRPr lang="en-US" sz="1550" dirty="0"/>
          </a:p>
        </p:txBody>
      </p:sp>
      <p:sp>
        <p:nvSpPr>
          <p:cNvPr id="18" name="Text 16"/>
          <p:cNvSpPr/>
          <p:nvPr/>
        </p:nvSpPr>
        <p:spPr>
          <a:xfrm>
            <a:off x="903565" y="6895981"/>
            <a:ext cx="6577251" cy="519589"/>
          </a:xfrm>
          <a:prstGeom prst="rect">
            <a:avLst/>
          </a:prstGeom>
          <a:noFill/>
          <a:ln/>
        </p:spPr>
        <p:txBody>
          <a:bodyPr wrap="square" lIns="0" tIns="0" rIns="0" bIns="0" rtlCol="0" anchor="t"/>
          <a:lstStyle/>
          <a:p>
            <a:pPr algn="l" indent="0" marL="0">
              <a:lnSpc>
                <a:spcPts val="2000"/>
              </a:lnSpc>
              <a:buNone/>
            </a:pPr>
            <a:r>
              <a:rPr lang="en-US" sz="1250" dirty="0">
                <a:solidFill>
                  <a:srgbClr val="E5DCE6"/>
                </a:solidFill>
                <a:latin typeface="Montserrat" pitchFamily="34" charset="0"/>
                <a:ea typeface="Montserrat" pitchFamily="34" charset="-122"/>
                <a:cs typeface="Montserrat" pitchFamily="34" charset="-120"/>
              </a:rPr>
              <a:t>Cursor decelerates near edges, providing more control and precision in corner regions at the cost of range.</a:t>
            </a:r>
            <a:endParaRPr lang="en-US" sz="1250" dirty="0"/>
          </a:p>
        </p:txBody>
      </p:sp>
      <p:sp>
        <p:nvSpPr>
          <p:cNvPr id="19" name="Text 17"/>
          <p:cNvSpPr/>
          <p:nvPr/>
        </p:nvSpPr>
        <p:spPr>
          <a:xfrm>
            <a:off x="8069937" y="2042160"/>
            <a:ext cx="2436495" cy="304443"/>
          </a:xfrm>
          <a:prstGeom prst="rect">
            <a:avLst/>
          </a:prstGeom>
          <a:noFill/>
          <a:ln/>
        </p:spPr>
        <p:txBody>
          <a:bodyPr wrap="none" lIns="0" tIns="0" rIns="0" bIns="0" rtlCol="0" anchor="t"/>
          <a:lstStyle/>
          <a:p>
            <a:pPr algn="l" indent="0" marL="0">
              <a:lnSpc>
                <a:spcPts val="2350"/>
              </a:lnSpc>
              <a:buNone/>
            </a:pPr>
            <a:r>
              <a:rPr lang="en-US" sz="1900" b="1" dirty="0">
                <a:solidFill>
                  <a:srgbClr val="EEAEF6"/>
                </a:solidFill>
                <a:latin typeface="Bricolage Grotesque Extra Bold" pitchFamily="34" charset="0"/>
                <a:ea typeface="Bricolage Grotesque Extra Bold" pitchFamily="34" charset="-122"/>
                <a:cs typeface="Bricolage Grotesque Extra Bold" pitchFamily="34" charset="-120"/>
              </a:rPr>
              <a:t>Sensitivity Gain (G)</a:t>
            </a:r>
            <a:endParaRPr lang="en-US" sz="1900" dirty="0"/>
          </a:p>
        </p:txBody>
      </p:sp>
      <p:sp>
        <p:nvSpPr>
          <p:cNvPr id="20" name="Text 18"/>
          <p:cNvSpPr/>
          <p:nvPr/>
        </p:nvSpPr>
        <p:spPr>
          <a:xfrm>
            <a:off x="8069937" y="2509004"/>
            <a:ext cx="5918240" cy="259794"/>
          </a:xfrm>
          <a:prstGeom prst="rect">
            <a:avLst/>
          </a:prstGeom>
          <a:noFill/>
          <a:ln/>
        </p:spPr>
        <p:txBody>
          <a:bodyPr wrap="none" lIns="0" tIns="0" rIns="0" bIns="0" rtlCol="0" anchor="t"/>
          <a:lstStyle/>
          <a:p>
            <a:pPr algn="l" indent="0" marL="0">
              <a:lnSpc>
                <a:spcPts val="2000"/>
              </a:lnSpc>
              <a:buNone/>
            </a:pPr>
            <a:r>
              <a:rPr lang="en-US" sz="1250" b="1" dirty="0">
                <a:solidFill>
                  <a:srgbClr val="E5DCE6"/>
                </a:solidFill>
                <a:latin typeface="Montserrat" pitchFamily="34" charset="0"/>
                <a:ea typeface="Montserrat" pitchFamily="34" charset="-122"/>
                <a:cs typeface="Montserrat" pitchFamily="34" charset="-120"/>
              </a:rPr>
              <a:t>Multiplies overall movement distance:</a:t>
            </a:r>
            <a:endParaRPr lang="en-US" sz="1250" dirty="0"/>
          </a:p>
        </p:txBody>
      </p:sp>
      <p:sp>
        <p:nvSpPr>
          <p:cNvPr id="21" name="Text 19"/>
          <p:cNvSpPr/>
          <p:nvPr/>
        </p:nvSpPr>
        <p:spPr>
          <a:xfrm>
            <a:off x="8069937" y="2914888"/>
            <a:ext cx="5918240" cy="259794"/>
          </a:xfrm>
          <a:prstGeom prst="rect">
            <a:avLst/>
          </a:prstGeom>
          <a:noFill/>
          <a:ln/>
        </p:spPr>
        <p:txBody>
          <a:bodyPr wrap="none" lIns="0" tIns="0" rIns="0" bIns="0" rtlCol="0" anchor="t"/>
          <a:lstStyle/>
          <a:p>
            <a:pPr algn="l" indent="0" marL="0">
              <a:lnSpc>
                <a:spcPts val="2000"/>
              </a:lnSpc>
              <a:buNone/>
            </a:pPr>
            <a:r>
              <a:rPr lang="en-US" sz="1250" dirty="0">
                <a:solidFill>
                  <a:srgbClr val="E5DCE6"/>
                </a:solidFill>
                <a:latin typeface="Montserrat" pitchFamily="34" charset="0"/>
                <a:ea typeface="Montserrat" pitchFamily="34" charset="-122"/>
                <a:cs typeface="Montserrat" pitchFamily="34" charset="-120"/>
              </a:rPr>
              <a:t>Output = G × Position</a:t>
            </a:r>
            <a:endParaRPr lang="en-US" sz="1250" dirty="0"/>
          </a:p>
        </p:txBody>
      </p:sp>
      <p:sp>
        <p:nvSpPr>
          <p:cNvPr id="22" name="Text 20"/>
          <p:cNvSpPr/>
          <p:nvPr/>
        </p:nvSpPr>
        <p:spPr>
          <a:xfrm>
            <a:off x="8069937" y="3320772"/>
            <a:ext cx="5918240" cy="779383"/>
          </a:xfrm>
          <a:prstGeom prst="rect">
            <a:avLst/>
          </a:prstGeom>
          <a:noFill/>
          <a:ln/>
        </p:spPr>
        <p:txBody>
          <a:bodyPr wrap="square" lIns="0" tIns="0" rIns="0" bIns="0" rtlCol="0" anchor="t"/>
          <a:lstStyle/>
          <a:p>
            <a:pPr algn="l" indent="0" marL="0">
              <a:lnSpc>
                <a:spcPts val="2000"/>
              </a:lnSpc>
              <a:buNone/>
            </a:pPr>
            <a:r>
              <a:rPr lang="en-US" sz="1250" dirty="0">
                <a:solidFill>
                  <a:srgbClr val="E5DCE6"/>
                </a:solidFill>
                <a:latin typeface="Montserrat" pitchFamily="34" charset="0"/>
                <a:ea typeface="Montserrat" pitchFamily="34" charset="-122"/>
                <a:cs typeface="Montserrat" pitchFamily="34" charset="-120"/>
              </a:rPr>
              <a:t>Higher gain values (G &gt; 1) amplify eye movements, making the cursor travel farther for each unit of eye motion. Lower gain (G &lt; 1) dampens movements, requiring larger eye motions to traverse the screen.</a:t>
            </a:r>
            <a:endParaRPr lang="en-US" sz="1250" dirty="0"/>
          </a:p>
        </p:txBody>
      </p:sp>
      <p:sp>
        <p:nvSpPr>
          <p:cNvPr id="23" name="Text 21"/>
          <p:cNvSpPr/>
          <p:nvPr/>
        </p:nvSpPr>
        <p:spPr>
          <a:xfrm>
            <a:off x="8069937" y="4246245"/>
            <a:ext cx="5918240" cy="259794"/>
          </a:xfrm>
          <a:prstGeom prst="rect">
            <a:avLst/>
          </a:prstGeom>
          <a:noFill/>
          <a:ln/>
        </p:spPr>
        <p:txBody>
          <a:bodyPr wrap="none" lIns="0" tIns="0" rIns="0" bIns="0" rtlCol="0" anchor="t"/>
          <a:lstStyle/>
          <a:p>
            <a:pPr algn="l" indent="0" marL="0">
              <a:lnSpc>
                <a:spcPts val="2000"/>
              </a:lnSpc>
              <a:buNone/>
            </a:pPr>
            <a:endParaRPr lang="en-US" sz="1250" dirty="0"/>
          </a:p>
        </p:txBody>
      </p:sp>
      <p:sp>
        <p:nvSpPr>
          <p:cNvPr id="24" name="Text 22"/>
          <p:cNvSpPr/>
          <p:nvPr/>
        </p:nvSpPr>
        <p:spPr>
          <a:xfrm>
            <a:off x="8069937" y="4652129"/>
            <a:ext cx="5918240" cy="259794"/>
          </a:xfrm>
          <a:prstGeom prst="rect">
            <a:avLst/>
          </a:prstGeom>
          <a:noFill/>
          <a:ln/>
        </p:spPr>
        <p:txBody>
          <a:bodyPr wrap="none" lIns="0" tIns="0" rIns="0" bIns="0" rtlCol="0" anchor="t"/>
          <a:lstStyle/>
          <a:p>
            <a:pPr algn="l" indent="0" marL="0">
              <a:lnSpc>
                <a:spcPts val="2000"/>
              </a:lnSpc>
              <a:buNone/>
            </a:pPr>
            <a:endParaRPr lang="en-US" sz="1250" dirty="0"/>
          </a:p>
        </p:txBody>
      </p:sp>
      <p:sp>
        <p:nvSpPr>
          <p:cNvPr id="25" name="Text 23"/>
          <p:cNvSpPr/>
          <p:nvPr/>
        </p:nvSpPr>
        <p:spPr>
          <a:xfrm>
            <a:off x="8069937" y="5074325"/>
            <a:ext cx="3405426" cy="304443"/>
          </a:xfrm>
          <a:prstGeom prst="rect">
            <a:avLst/>
          </a:prstGeom>
          <a:noFill/>
          <a:ln/>
        </p:spPr>
        <p:txBody>
          <a:bodyPr wrap="none" lIns="0" tIns="0" rIns="0" bIns="0" rtlCol="0" anchor="t"/>
          <a:lstStyle/>
          <a:p>
            <a:pPr algn="l" indent="0" marL="0">
              <a:lnSpc>
                <a:spcPts val="2350"/>
              </a:lnSpc>
              <a:buNone/>
            </a:pPr>
            <a:r>
              <a:rPr lang="en-US" sz="1900" b="1" dirty="0">
                <a:solidFill>
                  <a:srgbClr val="EEAEF6"/>
                </a:solidFill>
                <a:latin typeface="Bricolage Grotesque Extra Bold" pitchFamily="34" charset="0"/>
                <a:ea typeface="Bricolage Grotesque Extra Bold" pitchFamily="34" charset="-122"/>
                <a:cs typeface="Bricolage Grotesque Extra Bold" pitchFamily="34" charset="-120"/>
              </a:rPr>
              <a:t>Combining Both Parameters</a:t>
            </a:r>
            <a:endParaRPr lang="en-US" sz="1900" dirty="0"/>
          </a:p>
        </p:txBody>
      </p:sp>
      <p:sp>
        <p:nvSpPr>
          <p:cNvPr id="26" name="Text 24"/>
          <p:cNvSpPr/>
          <p:nvPr/>
        </p:nvSpPr>
        <p:spPr>
          <a:xfrm>
            <a:off x="8069937" y="5541169"/>
            <a:ext cx="5918240" cy="779383"/>
          </a:xfrm>
          <a:prstGeom prst="rect">
            <a:avLst/>
          </a:prstGeom>
          <a:noFill/>
          <a:ln/>
        </p:spPr>
        <p:txBody>
          <a:bodyPr wrap="square" lIns="0" tIns="0" rIns="0" bIns="0" rtlCol="0" anchor="t"/>
          <a:lstStyle/>
          <a:p>
            <a:pPr algn="l" indent="0" marL="0">
              <a:lnSpc>
                <a:spcPts val="2000"/>
              </a:lnSpc>
              <a:buNone/>
            </a:pPr>
            <a:r>
              <a:rPr lang="en-US" sz="1250" dirty="0">
                <a:solidFill>
                  <a:srgbClr val="E5DCE6"/>
                </a:solidFill>
                <a:latin typeface="Montserrat" pitchFamily="34" charset="0"/>
                <a:ea typeface="Montserrat" pitchFamily="34" charset="-122"/>
                <a:cs typeface="Montserrat" pitchFamily="34" charset="-120"/>
              </a:rPr>
              <a:t>By adjusting gamma and gain together, users can achieve smooth, controlled movement near screen center while maintaining quick access to edges and corners—balancing precision with efficiency.</a:t>
            </a:r>
            <a:endParaRPr lang="en-US" sz="12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654487" y="536377"/>
            <a:ext cx="5891808" cy="511373"/>
          </a:xfrm>
          <a:prstGeom prst="rect">
            <a:avLst/>
          </a:prstGeom>
          <a:noFill/>
          <a:ln/>
        </p:spPr>
        <p:txBody>
          <a:bodyPr wrap="none" lIns="0" tIns="0" rIns="0" bIns="0" rtlCol="0" anchor="t"/>
          <a:lstStyle/>
          <a:p>
            <a:pPr algn="l" indent="0" marL="0">
              <a:lnSpc>
                <a:spcPts val="4000"/>
              </a:lnSpc>
              <a:buNone/>
            </a:pPr>
            <a:r>
              <a:rPr lang="en-US" sz="3200" b="1" dirty="0">
                <a:solidFill>
                  <a:srgbClr val="EEAEF6"/>
                </a:solidFill>
                <a:latin typeface="Bricolage Grotesque Extra Bold" pitchFamily="34" charset="0"/>
                <a:ea typeface="Bricolage Grotesque Extra Bold" pitchFamily="34" charset="-122"/>
                <a:cs typeface="Bricolage Grotesque Extra Bold" pitchFamily="34" charset="-120"/>
              </a:rPr>
              <a:t>Cursor Smoothing &amp; Stability</a:t>
            </a:r>
            <a:endParaRPr lang="en-US" sz="3200" dirty="0"/>
          </a:p>
        </p:txBody>
      </p:sp>
      <p:sp>
        <p:nvSpPr>
          <p:cNvPr id="3" name="Text 1"/>
          <p:cNvSpPr/>
          <p:nvPr/>
        </p:nvSpPr>
        <p:spPr>
          <a:xfrm>
            <a:off x="654487" y="1456730"/>
            <a:ext cx="2781062" cy="306824"/>
          </a:xfrm>
          <a:prstGeom prst="rect">
            <a:avLst/>
          </a:prstGeom>
          <a:noFill/>
          <a:ln/>
        </p:spPr>
        <p:txBody>
          <a:bodyPr wrap="none" lIns="0" tIns="0" rIns="0" bIns="0" rtlCol="0" anchor="t"/>
          <a:lstStyle/>
          <a:p>
            <a:pPr algn="l" indent="0" marL="0">
              <a:lnSpc>
                <a:spcPts val="2400"/>
              </a:lnSpc>
              <a:buNone/>
            </a:pPr>
            <a:r>
              <a:rPr lang="en-US" sz="1900" b="1" dirty="0">
                <a:solidFill>
                  <a:srgbClr val="EEAEF6"/>
                </a:solidFill>
                <a:latin typeface="Bricolage Grotesque Extra Bold" pitchFamily="34" charset="0"/>
                <a:ea typeface="Bricolage Grotesque Extra Bold" pitchFamily="34" charset="-122"/>
                <a:cs typeface="Bricolage Grotesque Extra Bold" pitchFamily="34" charset="-120"/>
              </a:rPr>
              <a:t>The Stability Challenge</a:t>
            </a:r>
            <a:endParaRPr lang="en-US" sz="1900" dirty="0"/>
          </a:p>
        </p:txBody>
      </p:sp>
      <p:sp>
        <p:nvSpPr>
          <p:cNvPr id="4" name="Text 2"/>
          <p:cNvSpPr/>
          <p:nvPr/>
        </p:nvSpPr>
        <p:spPr>
          <a:xfrm>
            <a:off x="654487" y="1927146"/>
            <a:ext cx="7695962" cy="785098"/>
          </a:xfrm>
          <a:prstGeom prst="rect">
            <a:avLst/>
          </a:prstGeom>
          <a:noFill/>
          <a:ln/>
        </p:spPr>
        <p:txBody>
          <a:bodyPr wrap="square" lIns="0" tIns="0" rIns="0" bIns="0" rtlCol="0" anchor="t"/>
          <a:lstStyle/>
          <a:p>
            <a:pPr algn="l" indent="0" marL="0">
              <a:lnSpc>
                <a:spcPts val="2050"/>
              </a:lnSpc>
              <a:buNone/>
            </a:pPr>
            <a:r>
              <a:rPr lang="en-US" sz="1250" dirty="0">
                <a:solidFill>
                  <a:srgbClr val="E5DCE6"/>
                </a:solidFill>
                <a:latin typeface="Montserrat" pitchFamily="34" charset="0"/>
                <a:ea typeface="Montserrat" pitchFamily="34" charset="-122"/>
                <a:cs typeface="Montserrat" pitchFamily="34" charset="-120"/>
              </a:rPr>
              <a:t>Human eyes are never perfectly still, even when fixated on a target. Drift, and physiological tremor cause continuous small movements. Without smoothing, these natural variations would create a jittery, unstable cursor that's difficult to control and visually distracting.</a:t>
            </a:r>
            <a:endParaRPr lang="en-US" sz="1250" dirty="0"/>
          </a:p>
        </p:txBody>
      </p:sp>
      <p:sp>
        <p:nvSpPr>
          <p:cNvPr id="5" name="Text 3"/>
          <p:cNvSpPr/>
          <p:nvPr/>
        </p:nvSpPr>
        <p:spPr>
          <a:xfrm>
            <a:off x="654487" y="2875836"/>
            <a:ext cx="3016806" cy="306824"/>
          </a:xfrm>
          <a:prstGeom prst="rect">
            <a:avLst/>
          </a:prstGeom>
          <a:noFill/>
          <a:ln/>
        </p:spPr>
        <p:txBody>
          <a:bodyPr wrap="none" lIns="0" tIns="0" rIns="0" bIns="0" rtlCol="0" anchor="t"/>
          <a:lstStyle/>
          <a:p>
            <a:pPr algn="l" indent="0" marL="0">
              <a:lnSpc>
                <a:spcPts val="2400"/>
              </a:lnSpc>
              <a:buNone/>
            </a:pPr>
            <a:r>
              <a:rPr lang="en-US" sz="1900" b="1" dirty="0">
                <a:solidFill>
                  <a:srgbClr val="EEAEF6"/>
                </a:solidFill>
                <a:latin typeface="Bricolage Grotesque Extra Bold" pitchFamily="34" charset="0"/>
                <a:ea typeface="Bricolage Grotesque Extra Bold" pitchFamily="34" charset="-122"/>
                <a:cs typeface="Bricolage Grotesque Extra Bold" pitchFamily="34" charset="-120"/>
              </a:rPr>
              <a:t>Moving Average Solution</a:t>
            </a:r>
            <a:endParaRPr lang="en-US" sz="1900" dirty="0"/>
          </a:p>
        </p:txBody>
      </p:sp>
      <p:sp>
        <p:nvSpPr>
          <p:cNvPr id="6" name="Text 4"/>
          <p:cNvSpPr/>
          <p:nvPr/>
        </p:nvSpPr>
        <p:spPr>
          <a:xfrm>
            <a:off x="654487" y="3346252"/>
            <a:ext cx="7695962" cy="523399"/>
          </a:xfrm>
          <a:prstGeom prst="rect">
            <a:avLst/>
          </a:prstGeom>
          <a:noFill/>
          <a:ln/>
        </p:spPr>
        <p:txBody>
          <a:bodyPr wrap="square" lIns="0" tIns="0" rIns="0" bIns="0" rtlCol="0" anchor="t"/>
          <a:lstStyle/>
          <a:p>
            <a:pPr algn="l" indent="0" marL="0">
              <a:lnSpc>
                <a:spcPts val="2050"/>
              </a:lnSpc>
              <a:buNone/>
            </a:pPr>
            <a:r>
              <a:rPr lang="en-US" sz="1250" dirty="0">
                <a:solidFill>
                  <a:srgbClr val="E5DCE6"/>
                </a:solidFill>
                <a:latin typeface="Montserrat" pitchFamily="34" charset="0"/>
                <a:ea typeface="Montserrat" pitchFamily="34" charset="-122"/>
                <a:cs typeface="Montserrat" pitchFamily="34" charset="-120"/>
              </a:rPr>
              <a:t>The system maintains a buffer of recent cursor positions (default: 10 frames). Each new cursor position is calculated as the average of positions in this buffer, creating smooth transitions.</a:t>
            </a:r>
            <a:endParaRPr lang="en-US" sz="1250" dirty="0"/>
          </a:p>
        </p:txBody>
      </p:sp>
      <p:sp>
        <p:nvSpPr>
          <p:cNvPr id="7" name="Shape 5"/>
          <p:cNvSpPr/>
          <p:nvPr/>
        </p:nvSpPr>
        <p:spPr>
          <a:xfrm>
            <a:off x="654487" y="4135517"/>
            <a:ext cx="3168372" cy="204430"/>
          </a:xfrm>
          <a:prstGeom prst="roundRect">
            <a:avLst>
              <a:gd name="adj" fmla="val 33619"/>
            </a:avLst>
          </a:prstGeom>
          <a:solidFill>
            <a:srgbClr val="282D5E"/>
          </a:solidFill>
          <a:ln/>
        </p:spPr>
      </p:sp>
      <p:sp>
        <p:nvSpPr>
          <p:cNvPr id="8" name="Shape 6"/>
          <p:cNvSpPr/>
          <p:nvPr/>
        </p:nvSpPr>
        <p:spPr>
          <a:xfrm>
            <a:off x="654487" y="4135517"/>
            <a:ext cx="1045488" cy="204430"/>
          </a:xfrm>
          <a:prstGeom prst="roundRect">
            <a:avLst>
              <a:gd name="adj" fmla="val 33619"/>
            </a:avLst>
          </a:prstGeom>
          <a:solidFill>
            <a:srgbClr val="EEAEF6"/>
          </a:solidFill>
          <a:ln/>
        </p:spPr>
      </p:sp>
      <p:sp>
        <p:nvSpPr>
          <p:cNvPr id="9" name="Text 7"/>
          <p:cNvSpPr/>
          <p:nvPr/>
        </p:nvSpPr>
        <p:spPr>
          <a:xfrm>
            <a:off x="3945493" y="4135517"/>
            <a:ext cx="454700" cy="204430"/>
          </a:xfrm>
          <a:prstGeom prst="rect">
            <a:avLst/>
          </a:prstGeom>
          <a:noFill/>
          <a:ln/>
        </p:spPr>
        <p:txBody>
          <a:bodyPr wrap="none" lIns="0" tIns="0" rIns="0" bIns="0" rtlCol="0" anchor="t"/>
          <a:lstStyle/>
          <a:p>
            <a:pPr algn="ctr" indent="0" marL="0">
              <a:lnSpc>
                <a:spcPts val="1600"/>
              </a:lnSpc>
              <a:buNone/>
            </a:pPr>
            <a:r>
              <a:rPr lang="en-US" sz="1600" b="1" dirty="0">
                <a:solidFill>
                  <a:srgbClr val="E5DCE6"/>
                </a:solidFill>
                <a:latin typeface="Bricolage Grotesque Extra Bold" pitchFamily="34" charset="0"/>
                <a:ea typeface="Bricolage Grotesque Extra Bold" pitchFamily="34" charset="-122"/>
                <a:cs typeface="Bricolage Grotesque Extra Bold" pitchFamily="34" charset="-120"/>
              </a:rPr>
              <a:t>33%</a:t>
            </a:r>
            <a:endParaRPr lang="en-US" sz="1600" dirty="0"/>
          </a:p>
        </p:txBody>
      </p:sp>
      <p:sp>
        <p:nvSpPr>
          <p:cNvPr id="10" name="Text 8"/>
          <p:cNvSpPr/>
          <p:nvPr/>
        </p:nvSpPr>
        <p:spPr>
          <a:xfrm>
            <a:off x="1268730" y="4544378"/>
            <a:ext cx="2517219" cy="255627"/>
          </a:xfrm>
          <a:prstGeom prst="rect">
            <a:avLst/>
          </a:prstGeom>
          <a:noFill/>
          <a:ln/>
        </p:spPr>
        <p:txBody>
          <a:bodyPr wrap="none" lIns="0" tIns="0" rIns="0" bIns="0" rtlCol="0" anchor="t"/>
          <a:lstStyle/>
          <a:p>
            <a:pPr algn="ctr" indent="0" marL="0">
              <a:lnSpc>
                <a:spcPts val="2000"/>
              </a:lnSpc>
              <a:buNone/>
            </a:pPr>
            <a:r>
              <a:rPr lang="en-US" sz="1600" b="1" dirty="0">
                <a:solidFill>
                  <a:srgbClr val="E5DCE6"/>
                </a:solidFill>
                <a:latin typeface="Bricolage Grotesque Extra Bold" pitchFamily="34" charset="0"/>
                <a:ea typeface="Bricolage Grotesque Extra Bold" pitchFamily="34" charset="-122"/>
                <a:cs typeface="Bricolage Grotesque Extra Bold" pitchFamily="34" charset="-120"/>
              </a:rPr>
              <a:t>Small Window (5 frames)</a:t>
            </a:r>
            <a:endParaRPr lang="en-US" sz="1600" dirty="0"/>
          </a:p>
        </p:txBody>
      </p:sp>
      <p:sp>
        <p:nvSpPr>
          <p:cNvPr id="11" name="Text 9"/>
          <p:cNvSpPr/>
          <p:nvPr/>
        </p:nvSpPr>
        <p:spPr>
          <a:xfrm>
            <a:off x="654487" y="4963597"/>
            <a:ext cx="3745706" cy="523399"/>
          </a:xfrm>
          <a:prstGeom prst="rect">
            <a:avLst/>
          </a:prstGeom>
          <a:noFill/>
          <a:ln/>
        </p:spPr>
        <p:txBody>
          <a:bodyPr wrap="square" lIns="0" tIns="0" rIns="0" bIns="0" rtlCol="0" anchor="t"/>
          <a:lstStyle/>
          <a:p>
            <a:pPr algn="ctr" indent="0" marL="0">
              <a:lnSpc>
                <a:spcPts val="2050"/>
              </a:lnSpc>
              <a:buNone/>
            </a:pPr>
            <a:r>
              <a:rPr lang="en-US" sz="1250" dirty="0">
                <a:solidFill>
                  <a:srgbClr val="E5DCE6"/>
                </a:solidFill>
                <a:latin typeface="Montserrat" pitchFamily="34" charset="0"/>
                <a:ea typeface="Montserrat" pitchFamily="34" charset="-122"/>
                <a:cs typeface="Montserrat" pitchFamily="34" charset="-120"/>
              </a:rPr>
              <a:t>Faster response but jumpier movement—better for quick tasks</a:t>
            </a:r>
            <a:endParaRPr lang="en-US" sz="1250" dirty="0"/>
          </a:p>
        </p:txBody>
      </p:sp>
      <p:sp>
        <p:nvSpPr>
          <p:cNvPr id="12" name="Shape 10"/>
          <p:cNvSpPr/>
          <p:nvPr/>
        </p:nvSpPr>
        <p:spPr>
          <a:xfrm>
            <a:off x="4604623" y="4135517"/>
            <a:ext cx="3158490" cy="204430"/>
          </a:xfrm>
          <a:prstGeom prst="roundRect">
            <a:avLst>
              <a:gd name="adj" fmla="val 33619"/>
            </a:avLst>
          </a:prstGeom>
          <a:solidFill>
            <a:srgbClr val="282D5E"/>
          </a:solidFill>
          <a:ln/>
        </p:spPr>
      </p:sp>
      <p:sp>
        <p:nvSpPr>
          <p:cNvPr id="13" name="Shape 11"/>
          <p:cNvSpPr/>
          <p:nvPr/>
        </p:nvSpPr>
        <p:spPr>
          <a:xfrm>
            <a:off x="4604623" y="4135517"/>
            <a:ext cx="1579245" cy="204430"/>
          </a:xfrm>
          <a:prstGeom prst="roundRect">
            <a:avLst>
              <a:gd name="adj" fmla="val 33619"/>
            </a:avLst>
          </a:prstGeom>
          <a:solidFill>
            <a:srgbClr val="EEAEF6"/>
          </a:solidFill>
          <a:ln/>
        </p:spPr>
      </p:sp>
      <p:sp>
        <p:nvSpPr>
          <p:cNvPr id="14" name="Text 12"/>
          <p:cNvSpPr/>
          <p:nvPr/>
        </p:nvSpPr>
        <p:spPr>
          <a:xfrm>
            <a:off x="7885748" y="4135517"/>
            <a:ext cx="464701" cy="204430"/>
          </a:xfrm>
          <a:prstGeom prst="rect">
            <a:avLst/>
          </a:prstGeom>
          <a:noFill/>
          <a:ln/>
        </p:spPr>
        <p:txBody>
          <a:bodyPr wrap="none" lIns="0" tIns="0" rIns="0" bIns="0" rtlCol="0" anchor="t"/>
          <a:lstStyle/>
          <a:p>
            <a:pPr algn="ctr" indent="0" marL="0">
              <a:lnSpc>
                <a:spcPts val="1600"/>
              </a:lnSpc>
              <a:buNone/>
            </a:pPr>
            <a:r>
              <a:rPr lang="en-US" sz="1600" b="1" dirty="0">
                <a:solidFill>
                  <a:srgbClr val="E5DCE6"/>
                </a:solidFill>
                <a:latin typeface="Bricolage Grotesque Extra Bold" pitchFamily="34" charset="0"/>
                <a:ea typeface="Bricolage Grotesque Extra Bold" pitchFamily="34" charset="-122"/>
                <a:cs typeface="Bricolage Grotesque Extra Bold" pitchFamily="34" charset="-120"/>
              </a:rPr>
              <a:t>50%</a:t>
            </a:r>
            <a:endParaRPr lang="en-US" sz="1600" dirty="0"/>
          </a:p>
        </p:txBody>
      </p:sp>
      <p:sp>
        <p:nvSpPr>
          <p:cNvPr id="15" name="Text 13"/>
          <p:cNvSpPr/>
          <p:nvPr/>
        </p:nvSpPr>
        <p:spPr>
          <a:xfrm>
            <a:off x="5043726" y="4544378"/>
            <a:ext cx="2867620" cy="255627"/>
          </a:xfrm>
          <a:prstGeom prst="rect">
            <a:avLst/>
          </a:prstGeom>
          <a:noFill/>
          <a:ln/>
        </p:spPr>
        <p:txBody>
          <a:bodyPr wrap="none" lIns="0" tIns="0" rIns="0" bIns="0" rtlCol="0" anchor="t"/>
          <a:lstStyle/>
          <a:p>
            <a:pPr algn="ctr" indent="0" marL="0">
              <a:lnSpc>
                <a:spcPts val="2000"/>
              </a:lnSpc>
              <a:buNone/>
            </a:pPr>
            <a:r>
              <a:rPr lang="en-US" sz="1600" b="1" dirty="0">
                <a:solidFill>
                  <a:srgbClr val="E5DCE6"/>
                </a:solidFill>
                <a:latin typeface="Bricolage Grotesque Extra Bold" pitchFamily="34" charset="0"/>
                <a:ea typeface="Bricolage Grotesque Extra Bold" pitchFamily="34" charset="-122"/>
                <a:cs typeface="Bricolage Grotesque Extra Bold" pitchFamily="34" charset="-120"/>
              </a:rPr>
              <a:t>Medium Window (10 frames)</a:t>
            </a:r>
            <a:endParaRPr lang="en-US" sz="1600" dirty="0"/>
          </a:p>
        </p:txBody>
      </p:sp>
      <p:sp>
        <p:nvSpPr>
          <p:cNvPr id="16" name="Text 14"/>
          <p:cNvSpPr/>
          <p:nvPr/>
        </p:nvSpPr>
        <p:spPr>
          <a:xfrm>
            <a:off x="4604623" y="4963597"/>
            <a:ext cx="3745825" cy="523399"/>
          </a:xfrm>
          <a:prstGeom prst="rect">
            <a:avLst/>
          </a:prstGeom>
          <a:noFill/>
          <a:ln/>
        </p:spPr>
        <p:txBody>
          <a:bodyPr wrap="square" lIns="0" tIns="0" rIns="0" bIns="0" rtlCol="0" anchor="t"/>
          <a:lstStyle/>
          <a:p>
            <a:pPr algn="ctr" indent="0" marL="0">
              <a:lnSpc>
                <a:spcPts val="2050"/>
              </a:lnSpc>
              <a:buNone/>
            </a:pPr>
            <a:r>
              <a:rPr lang="en-US" sz="1250" dirty="0">
                <a:solidFill>
                  <a:srgbClr val="E5DCE6"/>
                </a:solidFill>
                <a:latin typeface="Montserrat" pitchFamily="34" charset="0"/>
                <a:ea typeface="Montserrat" pitchFamily="34" charset="-122"/>
                <a:cs typeface="Montserrat" pitchFamily="34" charset="-120"/>
              </a:rPr>
              <a:t>Balanced smoothness and responsiveness—default setting</a:t>
            </a:r>
            <a:endParaRPr lang="en-US" sz="1250" dirty="0"/>
          </a:p>
        </p:txBody>
      </p:sp>
      <p:sp>
        <p:nvSpPr>
          <p:cNvPr id="17" name="Shape 15"/>
          <p:cNvSpPr/>
          <p:nvPr/>
        </p:nvSpPr>
        <p:spPr>
          <a:xfrm>
            <a:off x="654487" y="5895975"/>
            <a:ext cx="3189208" cy="204430"/>
          </a:xfrm>
          <a:prstGeom prst="roundRect">
            <a:avLst>
              <a:gd name="adj" fmla="val 33619"/>
            </a:avLst>
          </a:prstGeom>
          <a:solidFill>
            <a:srgbClr val="282D5E"/>
          </a:solidFill>
          <a:ln/>
        </p:spPr>
      </p:sp>
      <p:sp>
        <p:nvSpPr>
          <p:cNvPr id="18" name="Shape 16"/>
          <p:cNvSpPr/>
          <p:nvPr/>
        </p:nvSpPr>
        <p:spPr>
          <a:xfrm>
            <a:off x="654487" y="5895975"/>
            <a:ext cx="2391847" cy="204430"/>
          </a:xfrm>
          <a:prstGeom prst="roundRect">
            <a:avLst>
              <a:gd name="adj" fmla="val 33619"/>
            </a:avLst>
          </a:prstGeom>
          <a:solidFill>
            <a:srgbClr val="EEAEF6"/>
          </a:solidFill>
          <a:ln/>
        </p:spPr>
      </p:sp>
      <p:sp>
        <p:nvSpPr>
          <p:cNvPr id="19" name="Text 17"/>
          <p:cNvSpPr/>
          <p:nvPr/>
        </p:nvSpPr>
        <p:spPr>
          <a:xfrm>
            <a:off x="3966329" y="5895975"/>
            <a:ext cx="433864" cy="204430"/>
          </a:xfrm>
          <a:prstGeom prst="rect">
            <a:avLst/>
          </a:prstGeom>
          <a:noFill/>
          <a:ln/>
        </p:spPr>
        <p:txBody>
          <a:bodyPr wrap="none" lIns="0" tIns="0" rIns="0" bIns="0" rtlCol="0" anchor="t"/>
          <a:lstStyle/>
          <a:p>
            <a:pPr algn="ctr" indent="0" marL="0">
              <a:lnSpc>
                <a:spcPts val="1600"/>
              </a:lnSpc>
              <a:buNone/>
            </a:pPr>
            <a:r>
              <a:rPr lang="en-US" sz="1600" b="1" dirty="0">
                <a:solidFill>
                  <a:srgbClr val="E5DCE6"/>
                </a:solidFill>
                <a:latin typeface="Bricolage Grotesque Extra Bold" pitchFamily="34" charset="0"/>
                <a:ea typeface="Bricolage Grotesque Extra Bold" pitchFamily="34" charset="-122"/>
                <a:cs typeface="Bricolage Grotesque Extra Bold" pitchFamily="34" charset="-120"/>
              </a:rPr>
              <a:t>75%</a:t>
            </a:r>
            <a:endParaRPr lang="en-US" sz="1600" dirty="0"/>
          </a:p>
        </p:txBody>
      </p:sp>
      <p:sp>
        <p:nvSpPr>
          <p:cNvPr id="20" name="Text 18"/>
          <p:cNvSpPr/>
          <p:nvPr/>
        </p:nvSpPr>
        <p:spPr>
          <a:xfrm>
            <a:off x="1236345" y="6304836"/>
            <a:ext cx="2581989" cy="255627"/>
          </a:xfrm>
          <a:prstGeom prst="rect">
            <a:avLst/>
          </a:prstGeom>
          <a:noFill/>
          <a:ln/>
        </p:spPr>
        <p:txBody>
          <a:bodyPr wrap="none" lIns="0" tIns="0" rIns="0" bIns="0" rtlCol="0" anchor="t"/>
          <a:lstStyle/>
          <a:p>
            <a:pPr algn="ctr" indent="0" marL="0">
              <a:lnSpc>
                <a:spcPts val="2000"/>
              </a:lnSpc>
              <a:buNone/>
            </a:pPr>
            <a:r>
              <a:rPr lang="en-US" sz="1600" b="1" dirty="0">
                <a:solidFill>
                  <a:srgbClr val="E5DCE6"/>
                </a:solidFill>
                <a:latin typeface="Bricolage Grotesque Extra Bold" pitchFamily="34" charset="0"/>
                <a:ea typeface="Bricolage Grotesque Extra Bold" pitchFamily="34" charset="-122"/>
                <a:cs typeface="Bricolage Grotesque Extra Bold" pitchFamily="34" charset="-120"/>
              </a:rPr>
              <a:t>Large Window (15 frames)</a:t>
            </a:r>
            <a:endParaRPr lang="en-US" sz="1600" dirty="0"/>
          </a:p>
        </p:txBody>
      </p:sp>
      <p:sp>
        <p:nvSpPr>
          <p:cNvPr id="21" name="Text 19"/>
          <p:cNvSpPr/>
          <p:nvPr/>
        </p:nvSpPr>
        <p:spPr>
          <a:xfrm>
            <a:off x="654487" y="6724055"/>
            <a:ext cx="3745706" cy="523399"/>
          </a:xfrm>
          <a:prstGeom prst="rect">
            <a:avLst/>
          </a:prstGeom>
          <a:noFill/>
          <a:ln/>
        </p:spPr>
        <p:txBody>
          <a:bodyPr wrap="square" lIns="0" tIns="0" rIns="0" bIns="0" rtlCol="0" anchor="t"/>
          <a:lstStyle/>
          <a:p>
            <a:pPr algn="ctr" indent="0" marL="0">
              <a:lnSpc>
                <a:spcPts val="2050"/>
              </a:lnSpc>
              <a:buNone/>
            </a:pPr>
            <a:r>
              <a:rPr lang="en-US" sz="1250" dirty="0">
                <a:solidFill>
                  <a:srgbClr val="E5DCE6"/>
                </a:solidFill>
                <a:latin typeface="Montserrat" pitchFamily="34" charset="0"/>
                <a:ea typeface="Montserrat" pitchFamily="34" charset="-122"/>
                <a:cs typeface="Montserrat" pitchFamily="34" charset="-120"/>
              </a:rPr>
              <a:t>Maximum stability but slower response—reduces all jitter</a:t>
            </a:r>
            <a:endParaRPr lang="en-US" sz="1250" dirty="0"/>
          </a:p>
        </p:txBody>
      </p:sp>
      <p:sp>
        <p:nvSpPr>
          <p:cNvPr id="22" name="Shape 20"/>
          <p:cNvSpPr/>
          <p:nvPr/>
        </p:nvSpPr>
        <p:spPr>
          <a:xfrm>
            <a:off x="4604623" y="5895975"/>
            <a:ext cx="3073241" cy="204430"/>
          </a:xfrm>
          <a:prstGeom prst="roundRect">
            <a:avLst>
              <a:gd name="adj" fmla="val 33619"/>
            </a:avLst>
          </a:prstGeom>
          <a:solidFill>
            <a:srgbClr val="282D5E"/>
          </a:solidFill>
          <a:ln/>
        </p:spPr>
      </p:sp>
      <p:sp>
        <p:nvSpPr>
          <p:cNvPr id="23" name="Shape 21"/>
          <p:cNvSpPr/>
          <p:nvPr/>
        </p:nvSpPr>
        <p:spPr>
          <a:xfrm>
            <a:off x="4604623" y="5895975"/>
            <a:ext cx="3073241" cy="204430"/>
          </a:xfrm>
          <a:prstGeom prst="roundRect">
            <a:avLst>
              <a:gd name="adj" fmla="val 33619"/>
            </a:avLst>
          </a:prstGeom>
          <a:solidFill>
            <a:srgbClr val="EEAEF6"/>
          </a:solidFill>
          <a:ln/>
        </p:spPr>
      </p:sp>
      <p:sp>
        <p:nvSpPr>
          <p:cNvPr id="24" name="Text 22"/>
          <p:cNvSpPr/>
          <p:nvPr/>
        </p:nvSpPr>
        <p:spPr>
          <a:xfrm>
            <a:off x="7800499" y="5895975"/>
            <a:ext cx="549950" cy="204430"/>
          </a:xfrm>
          <a:prstGeom prst="rect">
            <a:avLst/>
          </a:prstGeom>
          <a:noFill/>
          <a:ln/>
        </p:spPr>
        <p:txBody>
          <a:bodyPr wrap="none" lIns="0" tIns="0" rIns="0" bIns="0" rtlCol="0" anchor="t"/>
          <a:lstStyle/>
          <a:p>
            <a:pPr algn="ctr" indent="0" marL="0">
              <a:lnSpc>
                <a:spcPts val="1600"/>
              </a:lnSpc>
              <a:buNone/>
            </a:pPr>
            <a:r>
              <a:rPr lang="en-US" sz="1600" b="1" dirty="0">
                <a:solidFill>
                  <a:srgbClr val="E5DCE6"/>
                </a:solidFill>
                <a:latin typeface="Bricolage Grotesque Extra Bold" pitchFamily="34" charset="0"/>
                <a:ea typeface="Bricolage Grotesque Extra Bold" pitchFamily="34" charset="-122"/>
                <a:cs typeface="Bricolage Grotesque Extra Bold" pitchFamily="34" charset="-120"/>
              </a:rPr>
              <a:t>100%</a:t>
            </a:r>
            <a:endParaRPr lang="en-US" sz="1600" dirty="0"/>
          </a:p>
        </p:txBody>
      </p:sp>
      <p:sp>
        <p:nvSpPr>
          <p:cNvPr id="25" name="Text 23"/>
          <p:cNvSpPr/>
          <p:nvPr/>
        </p:nvSpPr>
        <p:spPr>
          <a:xfrm>
            <a:off x="4899541" y="6304836"/>
            <a:ext cx="3155990" cy="255627"/>
          </a:xfrm>
          <a:prstGeom prst="rect">
            <a:avLst/>
          </a:prstGeom>
          <a:noFill/>
          <a:ln/>
        </p:spPr>
        <p:txBody>
          <a:bodyPr wrap="none" lIns="0" tIns="0" rIns="0" bIns="0" rtlCol="0" anchor="t"/>
          <a:lstStyle/>
          <a:p>
            <a:pPr algn="ctr" indent="0" marL="0">
              <a:lnSpc>
                <a:spcPts val="2000"/>
              </a:lnSpc>
              <a:buNone/>
            </a:pPr>
            <a:r>
              <a:rPr lang="en-US" sz="1600" b="1" dirty="0">
                <a:solidFill>
                  <a:srgbClr val="E5DCE6"/>
                </a:solidFill>
                <a:latin typeface="Bricolage Grotesque Extra Bold" pitchFamily="34" charset="0"/>
                <a:ea typeface="Bricolage Grotesque Extra Bold" pitchFamily="34" charset="-122"/>
                <a:cs typeface="Bricolage Grotesque Extra Bold" pitchFamily="34" charset="-120"/>
              </a:rPr>
              <a:t>Very Large Window (20 frames)</a:t>
            </a:r>
            <a:endParaRPr lang="en-US" sz="1600" dirty="0"/>
          </a:p>
        </p:txBody>
      </p:sp>
      <p:sp>
        <p:nvSpPr>
          <p:cNvPr id="26" name="Text 24"/>
          <p:cNvSpPr/>
          <p:nvPr/>
        </p:nvSpPr>
        <p:spPr>
          <a:xfrm>
            <a:off x="4604623" y="6724055"/>
            <a:ext cx="3745825" cy="785098"/>
          </a:xfrm>
          <a:prstGeom prst="rect">
            <a:avLst/>
          </a:prstGeom>
          <a:noFill/>
          <a:ln/>
        </p:spPr>
        <p:txBody>
          <a:bodyPr wrap="square" lIns="0" tIns="0" rIns="0" bIns="0" rtlCol="0" anchor="t"/>
          <a:lstStyle/>
          <a:p>
            <a:pPr algn="ctr" indent="0" marL="0">
              <a:lnSpc>
                <a:spcPts val="2050"/>
              </a:lnSpc>
              <a:buNone/>
            </a:pPr>
            <a:r>
              <a:rPr lang="en-US" sz="1250" dirty="0">
                <a:solidFill>
                  <a:srgbClr val="E5DCE6"/>
                </a:solidFill>
                <a:latin typeface="Montserrat" pitchFamily="34" charset="0"/>
                <a:ea typeface="Montserrat" pitchFamily="34" charset="-122"/>
                <a:cs typeface="Montserrat" pitchFamily="34" charset="-120"/>
              </a:rPr>
              <a:t>Extremely smooth but very slow response—best for users with severe hand tremors or when maximum stability is required</a:t>
            </a:r>
            <a:endParaRPr lang="en-US" sz="1250" dirty="0"/>
          </a:p>
        </p:txBody>
      </p:sp>
      <p:sp>
        <p:nvSpPr>
          <p:cNvPr id="27" name="Text 25"/>
          <p:cNvSpPr/>
          <p:nvPr/>
        </p:nvSpPr>
        <p:spPr>
          <a:xfrm>
            <a:off x="8757166" y="1456730"/>
            <a:ext cx="2454473" cy="306824"/>
          </a:xfrm>
          <a:prstGeom prst="rect">
            <a:avLst/>
          </a:prstGeom>
          <a:noFill/>
          <a:ln/>
        </p:spPr>
        <p:txBody>
          <a:bodyPr wrap="none" lIns="0" tIns="0" rIns="0" bIns="0" rtlCol="0" anchor="t"/>
          <a:lstStyle/>
          <a:p>
            <a:pPr algn="l" indent="0" marL="0">
              <a:lnSpc>
                <a:spcPts val="2400"/>
              </a:lnSpc>
              <a:buNone/>
            </a:pPr>
            <a:r>
              <a:rPr lang="en-US" sz="1900" b="1" dirty="0">
                <a:solidFill>
                  <a:srgbClr val="EEAEF6"/>
                </a:solidFill>
                <a:latin typeface="Bricolage Grotesque Extra Bold" pitchFamily="34" charset="0"/>
                <a:ea typeface="Bricolage Grotesque Extra Bold" pitchFamily="34" charset="-122"/>
                <a:cs typeface="Bricolage Grotesque Extra Bold" pitchFamily="34" charset="-120"/>
              </a:rPr>
              <a:t>SNAP Mode</a:t>
            </a:r>
            <a:endParaRPr lang="en-US" sz="1900" dirty="0"/>
          </a:p>
        </p:txBody>
      </p:sp>
      <p:sp>
        <p:nvSpPr>
          <p:cNvPr id="28" name="Text 26"/>
          <p:cNvSpPr/>
          <p:nvPr/>
        </p:nvSpPr>
        <p:spPr>
          <a:xfrm>
            <a:off x="8757166" y="1927146"/>
            <a:ext cx="5226248" cy="1046798"/>
          </a:xfrm>
          <a:prstGeom prst="rect">
            <a:avLst/>
          </a:prstGeom>
          <a:noFill/>
          <a:ln/>
        </p:spPr>
        <p:txBody>
          <a:bodyPr wrap="square" lIns="0" tIns="0" rIns="0" bIns="0" rtlCol="0" anchor="t"/>
          <a:lstStyle/>
          <a:p>
            <a:pPr algn="l" indent="0" marL="0">
              <a:lnSpc>
                <a:spcPts val="2050"/>
              </a:lnSpc>
              <a:buNone/>
            </a:pPr>
            <a:r>
              <a:rPr lang="en-US" sz="1250" dirty="0">
                <a:solidFill>
                  <a:srgbClr val="E5DCE6"/>
                </a:solidFill>
                <a:latin typeface="Montserrat" pitchFamily="34" charset="0"/>
                <a:ea typeface="Montserrat" pitchFamily="34" charset="-122"/>
                <a:cs typeface="Montserrat" pitchFamily="34" charset="-120"/>
              </a:rPr>
              <a:t>For situations requiring instant response without smoothing delay, SNAP mode bypasses the moving average buffer entirely. The cursor moves immediately to the detected position, useful for rapid target selection despite increased jitter.</a:t>
            </a:r>
            <a:endParaRPr lang="en-US" sz="1250" dirty="0"/>
          </a:p>
        </p:txBody>
      </p:sp>
      <p:sp>
        <p:nvSpPr>
          <p:cNvPr id="29" name="Text 27"/>
          <p:cNvSpPr/>
          <p:nvPr/>
        </p:nvSpPr>
        <p:spPr>
          <a:xfrm>
            <a:off x="8757166" y="3121104"/>
            <a:ext cx="5226248" cy="261699"/>
          </a:xfrm>
          <a:prstGeom prst="rect">
            <a:avLst/>
          </a:prstGeom>
          <a:noFill/>
          <a:ln/>
        </p:spPr>
        <p:txBody>
          <a:bodyPr wrap="none" lIns="0" tIns="0" rIns="0" bIns="0" rtlCol="0" anchor="t"/>
          <a:lstStyle/>
          <a:p>
            <a:pPr algn="l" indent="0" marL="0">
              <a:lnSpc>
                <a:spcPts val="2050"/>
              </a:lnSpc>
              <a:buNone/>
            </a:pPr>
            <a:endParaRPr lang="en-US" sz="1250" dirty="0"/>
          </a:p>
        </p:txBody>
      </p:sp>
      <p:sp>
        <p:nvSpPr>
          <p:cNvPr id="30" name="Text 28"/>
          <p:cNvSpPr/>
          <p:nvPr/>
        </p:nvSpPr>
        <p:spPr>
          <a:xfrm>
            <a:off x="8757166" y="3529965"/>
            <a:ext cx="5226248" cy="261699"/>
          </a:xfrm>
          <a:prstGeom prst="rect">
            <a:avLst/>
          </a:prstGeom>
          <a:noFill/>
          <a:ln/>
        </p:spPr>
        <p:txBody>
          <a:bodyPr wrap="none" lIns="0" tIns="0" rIns="0" bIns="0" rtlCol="0" anchor="t"/>
          <a:lstStyle/>
          <a:p>
            <a:pPr algn="l" indent="0" marL="0">
              <a:lnSpc>
                <a:spcPts val="2050"/>
              </a:lnSpc>
              <a:buNone/>
            </a:pPr>
            <a:endParaRPr lang="en-US" sz="1250" dirty="0"/>
          </a:p>
        </p:txBody>
      </p:sp>
      <p:sp>
        <p:nvSpPr>
          <p:cNvPr id="31" name="Text 29"/>
          <p:cNvSpPr/>
          <p:nvPr/>
        </p:nvSpPr>
        <p:spPr>
          <a:xfrm>
            <a:off x="8757166" y="3938826"/>
            <a:ext cx="5226248" cy="261699"/>
          </a:xfrm>
          <a:prstGeom prst="rect">
            <a:avLst/>
          </a:prstGeom>
          <a:noFill/>
          <a:ln/>
        </p:spPr>
        <p:txBody>
          <a:bodyPr wrap="none" lIns="0" tIns="0" rIns="0" bIns="0" rtlCol="0" anchor="t"/>
          <a:lstStyle/>
          <a:p>
            <a:pPr algn="l" indent="0" marL="0">
              <a:lnSpc>
                <a:spcPts val="2050"/>
              </a:lnSpc>
              <a:buNone/>
            </a:pPr>
            <a:endParaRPr lang="en-US" sz="1250" dirty="0"/>
          </a:p>
        </p:txBody>
      </p:sp>
      <p:sp>
        <p:nvSpPr>
          <p:cNvPr id="32" name="Text 30"/>
          <p:cNvSpPr/>
          <p:nvPr/>
        </p:nvSpPr>
        <p:spPr>
          <a:xfrm>
            <a:off x="8757166" y="4364117"/>
            <a:ext cx="3423761" cy="306824"/>
          </a:xfrm>
          <a:prstGeom prst="rect">
            <a:avLst/>
          </a:prstGeom>
          <a:noFill/>
          <a:ln/>
        </p:spPr>
        <p:txBody>
          <a:bodyPr wrap="none" lIns="0" tIns="0" rIns="0" bIns="0" rtlCol="0" anchor="t"/>
          <a:lstStyle/>
          <a:p>
            <a:pPr algn="l" indent="0" marL="0">
              <a:lnSpc>
                <a:spcPts val="2400"/>
              </a:lnSpc>
              <a:buNone/>
            </a:pPr>
            <a:r>
              <a:rPr lang="en-US" sz="1900" b="1" dirty="0">
                <a:solidFill>
                  <a:srgbClr val="EEAEF6"/>
                </a:solidFill>
                <a:latin typeface="Bricolage Grotesque Extra Bold" pitchFamily="34" charset="0"/>
                <a:ea typeface="Bricolage Grotesque Extra Bold" pitchFamily="34" charset="-122"/>
                <a:cs typeface="Bricolage Grotesque Extra Bold" pitchFamily="34" charset="-120"/>
              </a:rPr>
              <a:t>Live HUD (Heads-Up Display)</a:t>
            </a:r>
            <a:endParaRPr lang="en-US" sz="1900" dirty="0"/>
          </a:p>
        </p:txBody>
      </p:sp>
      <p:sp>
        <p:nvSpPr>
          <p:cNvPr id="33" name="Text 31"/>
          <p:cNvSpPr/>
          <p:nvPr/>
        </p:nvSpPr>
        <p:spPr>
          <a:xfrm>
            <a:off x="8757166" y="4834533"/>
            <a:ext cx="5226248" cy="261699"/>
          </a:xfrm>
          <a:prstGeom prst="rect">
            <a:avLst/>
          </a:prstGeom>
          <a:noFill/>
          <a:ln/>
        </p:spPr>
        <p:txBody>
          <a:bodyPr wrap="none" lIns="0" tIns="0" rIns="0" bIns="0" rtlCol="0" anchor="t"/>
          <a:lstStyle/>
          <a:p>
            <a:pPr algn="l" indent="0" marL="0">
              <a:lnSpc>
                <a:spcPts val="2050"/>
              </a:lnSpc>
              <a:buNone/>
            </a:pPr>
            <a:r>
              <a:rPr lang="en-US" sz="1250" dirty="0">
                <a:solidFill>
                  <a:srgbClr val="E5DCE6"/>
                </a:solidFill>
                <a:latin typeface="Montserrat" pitchFamily="34" charset="0"/>
                <a:ea typeface="Montserrat" pitchFamily="34" charset="-122"/>
                <a:cs typeface="Montserrat" pitchFamily="34" charset="-120"/>
              </a:rPr>
              <a:t>The system provides real-time visual feedback showing:</a:t>
            </a:r>
            <a:endParaRPr lang="en-US" sz="1250" dirty="0"/>
          </a:p>
        </p:txBody>
      </p:sp>
      <p:sp>
        <p:nvSpPr>
          <p:cNvPr id="34" name="Text 32"/>
          <p:cNvSpPr/>
          <p:nvPr/>
        </p:nvSpPr>
        <p:spPr>
          <a:xfrm>
            <a:off x="8757166" y="5243393"/>
            <a:ext cx="5226248" cy="261699"/>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E5DCE6"/>
                </a:solidFill>
                <a:latin typeface="Montserrat" pitchFamily="34" charset="0"/>
                <a:ea typeface="Montserrat" pitchFamily="34" charset="-122"/>
                <a:cs typeface="Montserrat" pitchFamily="34" charset="-120"/>
              </a:rPr>
              <a:t>Current EAR and MAR values</a:t>
            </a:r>
            <a:endParaRPr lang="en-US" sz="1250" dirty="0"/>
          </a:p>
        </p:txBody>
      </p:sp>
      <p:sp>
        <p:nvSpPr>
          <p:cNvPr id="35" name="Text 33"/>
          <p:cNvSpPr/>
          <p:nvPr/>
        </p:nvSpPr>
        <p:spPr>
          <a:xfrm>
            <a:off x="8757166" y="5562362"/>
            <a:ext cx="5226248" cy="261699"/>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E5DCE6"/>
                </a:solidFill>
                <a:latin typeface="Montserrat" pitchFamily="34" charset="0"/>
                <a:ea typeface="Montserrat" pitchFamily="34" charset="-122"/>
                <a:cs typeface="Montserrat" pitchFamily="34" charset="-120"/>
              </a:rPr>
              <a:t>Active threshold levels</a:t>
            </a:r>
            <a:endParaRPr lang="en-US" sz="1250" dirty="0"/>
          </a:p>
        </p:txBody>
      </p:sp>
      <p:sp>
        <p:nvSpPr>
          <p:cNvPr id="36" name="Text 34"/>
          <p:cNvSpPr/>
          <p:nvPr/>
        </p:nvSpPr>
        <p:spPr>
          <a:xfrm>
            <a:off x="8757166" y="5881330"/>
            <a:ext cx="5226248" cy="261699"/>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E5DCE6"/>
                </a:solidFill>
                <a:latin typeface="Montserrat" pitchFamily="34" charset="0"/>
                <a:ea typeface="Montserrat" pitchFamily="34" charset="-122"/>
                <a:cs typeface="Montserrat" pitchFamily="34" charset="-120"/>
              </a:rPr>
              <a:t>System status (active/paused)</a:t>
            </a:r>
            <a:endParaRPr lang="en-US" sz="1250" dirty="0"/>
          </a:p>
        </p:txBody>
      </p:sp>
      <p:sp>
        <p:nvSpPr>
          <p:cNvPr id="37" name="Text 35"/>
          <p:cNvSpPr/>
          <p:nvPr/>
        </p:nvSpPr>
        <p:spPr>
          <a:xfrm>
            <a:off x="8757166" y="6200299"/>
            <a:ext cx="5226248" cy="261699"/>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E5DCE6"/>
                </a:solidFill>
                <a:latin typeface="Montserrat" pitchFamily="34" charset="0"/>
                <a:ea typeface="Montserrat" pitchFamily="34" charset="-122"/>
                <a:cs typeface="Montserrat" pitchFamily="34" charset="-120"/>
              </a:rPr>
              <a:t>Calibration state</a:t>
            </a:r>
            <a:endParaRPr lang="en-US" sz="1250" dirty="0"/>
          </a:p>
        </p:txBody>
      </p:sp>
      <p:sp>
        <p:nvSpPr>
          <p:cNvPr id="38" name="Text 36"/>
          <p:cNvSpPr/>
          <p:nvPr/>
        </p:nvSpPr>
        <p:spPr>
          <a:xfrm>
            <a:off x="8757166" y="6519267"/>
            <a:ext cx="5226248" cy="261699"/>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E5DCE6"/>
                </a:solidFill>
                <a:latin typeface="Montserrat" pitchFamily="34" charset="0"/>
                <a:ea typeface="Montserrat" pitchFamily="34" charset="-122"/>
                <a:cs typeface="Montserrat" pitchFamily="34" charset="-120"/>
              </a:rPr>
              <a:t>Current parameter values</a:t>
            </a:r>
            <a:endParaRPr lang="en-US" sz="1250" dirty="0"/>
          </a:p>
        </p:txBody>
      </p:sp>
      <p:sp>
        <p:nvSpPr>
          <p:cNvPr id="39" name="Text 37"/>
          <p:cNvSpPr/>
          <p:nvPr/>
        </p:nvSpPr>
        <p:spPr>
          <a:xfrm>
            <a:off x="8757166" y="6928128"/>
            <a:ext cx="5226248" cy="523399"/>
          </a:xfrm>
          <a:prstGeom prst="rect">
            <a:avLst/>
          </a:prstGeom>
          <a:noFill/>
          <a:ln/>
        </p:spPr>
        <p:txBody>
          <a:bodyPr wrap="square" lIns="0" tIns="0" rIns="0" bIns="0" rtlCol="0" anchor="t"/>
          <a:lstStyle/>
          <a:p>
            <a:pPr algn="l" indent="0" marL="0">
              <a:lnSpc>
                <a:spcPts val="2050"/>
              </a:lnSpc>
              <a:buNone/>
            </a:pPr>
            <a:r>
              <a:rPr lang="en-US" sz="1250" dirty="0">
                <a:solidFill>
                  <a:srgbClr val="E5DCE6"/>
                </a:solidFill>
                <a:latin typeface="Montserrat" pitchFamily="34" charset="0"/>
                <a:ea typeface="Montserrat" pitchFamily="34" charset="-122"/>
                <a:cs typeface="Montserrat" pitchFamily="34" charset="-120"/>
              </a:rPr>
              <a:t>This overlay helps users understand system behavior and fine-tune settings during use.</a:t>
            </a:r>
            <a:endParaRPr lang="en-US" sz="12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543282" y="374928"/>
            <a:ext cx="3951327" cy="339566"/>
          </a:xfrm>
          <a:prstGeom prst="rect">
            <a:avLst/>
          </a:prstGeom>
          <a:noFill/>
          <a:ln/>
        </p:spPr>
        <p:txBody>
          <a:bodyPr wrap="none" lIns="0" tIns="0" rIns="0" bIns="0" rtlCol="0" anchor="t"/>
          <a:lstStyle/>
          <a:p>
            <a:pPr algn="l" indent="0" marL="0">
              <a:lnSpc>
                <a:spcPts val="2650"/>
              </a:lnSpc>
              <a:buNone/>
            </a:pPr>
            <a:r>
              <a:rPr lang="en-US" sz="2100" b="1" dirty="0">
                <a:solidFill>
                  <a:srgbClr val="EEAEF6"/>
                </a:solidFill>
                <a:latin typeface="Bricolage Grotesque Extra Bold" pitchFamily="34" charset="0"/>
                <a:ea typeface="Bricolage Grotesque Extra Bold" pitchFamily="34" charset="-122"/>
                <a:cs typeface="Bricolage Grotesque Extra Bold" pitchFamily="34" charset="-120"/>
              </a:rPr>
              <a:t>Controls, Parameters &amp; Demo</a:t>
            </a:r>
            <a:endParaRPr lang="en-US" sz="2100" dirty="0"/>
          </a:p>
        </p:txBody>
      </p:sp>
      <p:sp>
        <p:nvSpPr>
          <p:cNvPr id="3" name="Text 1"/>
          <p:cNvSpPr/>
          <p:nvPr/>
        </p:nvSpPr>
        <p:spPr>
          <a:xfrm>
            <a:off x="543282" y="1053941"/>
            <a:ext cx="2037517" cy="254556"/>
          </a:xfrm>
          <a:prstGeom prst="rect">
            <a:avLst/>
          </a:prstGeom>
          <a:noFill/>
          <a:ln/>
        </p:spPr>
        <p:txBody>
          <a:bodyPr wrap="none" lIns="0" tIns="0" rIns="0" bIns="0" rtlCol="0" anchor="t"/>
          <a:lstStyle/>
          <a:p>
            <a:pPr algn="l" indent="0" marL="0">
              <a:lnSpc>
                <a:spcPts val="2000"/>
              </a:lnSpc>
              <a:buNone/>
            </a:pPr>
            <a:r>
              <a:rPr lang="en-US" sz="1600" b="1" dirty="0">
                <a:solidFill>
                  <a:srgbClr val="EEAEF6"/>
                </a:solidFill>
                <a:latin typeface="Bricolage Grotesque Extra Bold" pitchFamily="34" charset="0"/>
                <a:ea typeface="Bricolage Grotesque Extra Bold" pitchFamily="34" charset="-122"/>
                <a:cs typeface="Bricolage Grotesque Extra Bold" pitchFamily="34" charset="-120"/>
              </a:rPr>
              <a:t>Keyboard Controls</a:t>
            </a:r>
            <a:endParaRPr lang="en-US" sz="1600" dirty="0"/>
          </a:p>
        </p:txBody>
      </p:sp>
      <p:sp>
        <p:nvSpPr>
          <p:cNvPr id="4" name="Shape 2"/>
          <p:cNvSpPr/>
          <p:nvPr/>
        </p:nvSpPr>
        <p:spPr>
          <a:xfrm>
            <a:off x="543282" y="1461254"/>
            <a:ext cx="6606302" cy="5155525"/>
          </a:xfrm>
          <a:prstGeom prst="roundRect">
            <a:avLst>
              <a:gd name="adj" fmla="val 1107"/>
            </a:avLst>
          </a:prstGeom>
          <a:noFill/>
          <a:ln w="7620">
            <a:solidFill>
              <a:srgbClr val="FFFFFF">
                <a:alpha val="24000"/>
              </a:srgbClr>
            </a:solidFill>
            <a:prstDash val="solid"/>
          </a:ln>
        </p:spPr>
      </p:sp>
      <p:sp>
        <p:nvSpPr>
          <p:cNvPr id="5" name="Shape 3"/>
          <p:cNvSpPr/>
          <p:nvPr/>
        </p:nvSpPr>
        <p:spPr>
          <a:xfrm>
            <a:off x="550902" y="1468874"/>
            <a:ext cx="6591062" cy="395407"/>
          </a:xfrm>
          <a:prstGeom prst="rect">
            <a:avLst/>
          </a:prstGeom>
          <a:solidFill>
            <a:srgbClr val="FFFFFF">
              <a:alpha val="4000"/>
            </a:srgbClr>
          </a:solidFill>
          <a:ln/>
        </p:spPr>
      </p:sp>
      <p:sp>
        <p:nvSpPr>
          <p:cNvPr id="6" name="Text 4"/>
          <p:cNvSpPr/>
          <p:nvPr/>
        </p:nvSpPr>
        <p:spPr>
          <a:xfrm>
            <a:off x="686753" y="1557933"/>
            <a:ext cx="953214" cy="217289"/>
          </a:xfrm>
          <a:prstGeom prst="rect">
            <a:avLst/>
          </a:prstGeom>
          <a:noFill/>
          <a:ln/>
        </p:spPr>
        <p:txBody>
          <a:bodyPr wrap="none" lIns="0" tIns="0" rIns="0" bIns="0" rtlCol="0" anchor="t"/>
          <a:lstStyle/>
          <a:p>
            <a:pPr algn="l" indent="0" marL="0">
              <a:lnSpc>
                <a:spcPts val="1700"/>
              </a:lnSpc>
              <a:buNone/>
            </a:pPr>
            <a:r>
              <a:rPr lang="en-US" sz="1050" b="1" dirty="0">
                <a:solidFill>
                  <a:srgbClr val="E5DCE6"/>
                </a:solidFill>
                <a:latin typeface="Montserrat" pitchFamily="34" charset="0"/>
                <a:ea typeface="Montserrat" pitchFamily="34" charset="-122"/>
                <a:cs typeface="Montserrat" pitchFamily="34" charset="-120"/>
              </a:rPr>
              <a:t>Key</a:t>
            </a:r>
            <a:endParaRPr lang="en-US" sz="1050" dirty="0"/>
          </a:p>
        </p:txBody>
      </p:sp>
      <p:sp>
        <p:nvSpPr>
          <p:cNvPr id="7" name="Text 5"/>
          <p:cNvSpPr/>
          <p:nvPr/>
        </p:nvSpPr>
        <p:spPr>
          <a:xfrm>
            <a:off x="1919049" y="1557933"/>
            <a:ext cx="5087183" cy="217289"/>
          </a:xfrm>
          <a:prstGeom prst="rect">
            <a:avLst/>
          </a:prstGeom>
          <a:noFill/>
          <a:ln/>
        </p:spPr>
        <p:txBody>
          <a:bodyPr wrap="none" lIns="0" tIns="0" rIns="0" bIns="0" rtlCol="0" anchor="t"/>
          <a:lstStyle/>
          <a:p>
            <a:pPr algn="l" indent="0" marL="0">
              <a:lnSpc>
                <a:spcPts val="1700"/>
              </a:lnSpc>
              <a:buNone/>
            </a:pPr>
            <a:r>
              <a:rPr lang="en-US" sz="1050" b="1" dirty="0">
                <a:solidFill>
                  <a:srgbClr val="E5DCE6"/>
                </a:solidFill>
                <a:latin typeface="Montserrat" pitchFamily="34" charset="0"/>
                <a:ea typeface="Montserrat" pitchFamily="34" charset="-122"/>
                <a:cs typeface="Montserrat" pitchFamily="34" charset="-120"/>
              </a:rPr>
              <a:t>Function</a:t>
            </a:r>
            <a:endParaRPr lang="en-US" sz="1050" dirty="0"/>
          </a:p>
        </p:txBody>
      </p:sp>
      <p:sp>
        <p:nvSpPr>
          <p:cNvPr id="8" name="Shape 6"/>
          <p:cNvSpPr/>
          <p:nvPr/>
        </p:nvSpPr>
        <p:spPr>
          <a:xfrm>
            <a:off x="550902" y="1864281"/>
            <a:ext cx="6591062" cy="395407"/>
          </a:xfrm>
          <a:prstGeom prst="rect">
            <a:avLst/>
          </a:prstGeom>
          <a:solidFill>
            <a:srgbClr val="000000">
              <a:alpha val="4000"/>
            </a:srgbClr>
          </a:solidFill>
          <a:ln/>
        </p:spPr>
      </p:sp>
      <p:sp>
        <p:nvSpPr>
          <p:cNvPr id="9" name="Text 7"/>
          <p:cNvSpPr/>
          <p:nvPr/>
        </p:nvSpPr>
        <p:spPr>
          <a:xfrm>
            <a:off x="686753" y="1953339"/>
            <a:ext cx="953214" cy="217289"/>
          </a:xfrm>
          <a:prstGeom prst="rect">
            <a:avLst/>
          </a:prstGeom>
          <a:noFill/>
          <a:ln/>
        </p:spPr>
        <p:txBody>
          <a:bodyPr wrap="none" lIns="0" tIns="0" rIns="0" bIns="0" rtlCol="0" anchor="t"/>
          <a:lstStyle/>
          <a:p>
            <a:pPr algn="l" indent="0" marL="0">
              <a:lnSpc>
                <a:spcPts val="1700"/>
              </a:lnSpc>
              <a:buNone/>
            </a:pPr>
            <a:r>
              <a:rPr lang="en-US" sz="1050" dirty="0">
                <a:solidFill>
                  <a:srgbClr val="E5DCE6"/>
                </a:solidFill>
                <a:latin typeface="Montserrat" pitchFamily="34" charset="0"/>
                <a:ea typeface="Montserrat" pitchFamily="34" charset="-122"/>
                <a:cs typeface="Montserrat" pitchFamily="34" charset="-120"/>
              </a:rPr>
              <a:t>C</a:t>
            </a:r>
            <a:endParaRPr lang="en-US" sz="1050" dirty="0"/>
          </a:p>
        </p:txBody>
      </p:sp>
      <p:sp>
        <p:nvSpPr>
          <p:cNvPr id="10" name="Text 8"/>
          <p:cNvSpPr/>
          <p:nvPr/>
        </p:nvSpPr>
        <p:spPr>
          <a:xfrm>
            <a:off x="1919049" y="1953339"/>
            <a:ext cx="5087183" cy="217289"/>
          </a:xfrm>
          <a:prstGeom prst="rect">
            <a:avLst/>
          </a:prstGeom>
          <a:noFill/>
          <a:ln/>
        </p:spPr>
        <p:txBody>
          <a:bodyPr wrap="none" lIns="0" tIns="0" rIns="0" bIns="0" rtlCol="0" anchor="t"/>
          <a:lstStyle/>
          <a:p>
            <a:pPr algn="l" indent="0" marL="0">
              <a:lnSpc>
                <a:spcPts val="1700"/>
              </a:lnSpc>
              <a:buNone/>
            </a:pPr>
            <a:r>
              <a:rPr lang="en-US" sz="1050" dirty="0">
                <a:solidFill>
                  <a:srgbClr val="E5DCE6"/>
                </a:solidFill>
                <a:latin typeface="Montserrat" pitchFamily="34" charset="0"/>
                <a:ea typeface="Montserrat" pitchFamily="34" charset="-122"/>
                <a:cs typeface="Montserrat" pitchFamily="34" charset="-120"/>
              </a:rPr>
              <a:t>Start 5-point calibration sequence</a:t>
            </a:r>
            <a:endParaRPr lang="en-US" sz="1050" dirty="0"/>
          </a:p>
        </p:txBody>
      </p:sp>
      <p:sp>
        <p:nvSpPr>
          <p:cNvPr id="11" name="Shape 9"/>
          <p:cNvSpPr/>
          <p:nvPr/>
        </p:nvSpPr>
        <p:spPr>
          <a:xfrm>
            <a:off x="550902" y="2259687"/>
            <a:ext cx="6591062" cy="395407"/>
          </a:xfrm>
          <a:prstGeom prst="rect">
            <a:avLst/>
          </a:prstGeom>
          <a:solidFill>
            <a:srgbClr val="FFFFFF">
              <a:alpha val="4000"/>
            </a:srgbClr>
          </a:solidFill>
          <a:ln/>
        </p:spPr>
      </p:sp>
      <p:sp>
        <p:nvSpPr>
          <p:cNvPr id="12" name="Text 10"/>
          <p:cNvSpPr/>
          <p:nvPr/>
        </p:nvSpPr>
        <p:spPr>
          <a:xfrm>
            <a:off x="686753" y="2348746"/>
            <a:ext cx="953214" cy="217289"/>
          </a:xfrm>
          <a:prstGeom prst="rect">
            <a:avLst/>
          </a:prstGeom>
          <a:noFill/>
          <a:ln/>
        </p:spPr>
        <p:txBody>
          <a:bodyPr wrap="none" lIns="0" tIns="0" rIns="0" bIns="0" rtlCol="0" anchor="t"/>
          <a:lstStyle/>
          <a:p>
            <a:pPr algn="l" indent="0" marL="0">
              <a:lnSpc>
                <a:spcPts val="1700"/>
              </a:lnSpc>
              <a:buNone/>
            </a:pPr>
            <a:r>
              <a:rPr lang="en-US" sz="1050" dirty="0">
                <a:solidFill>
                  <a:srgbClr val="E5DCE6"/>
                </a:solidFill>
                <a:latin typeface="Montserrat" pitchFamily="34" charset="0"/>
                <a:ea typeface="Montserrat" pitchFamily="34" charset="-122"/>
                <a:cs typeface="Montserrat" pitchFamily="34" charset="-120"/>
              </a:rPr>
              <a:t>1–5</a:t>
            </a:r>
            <a:endParaRPr lang="en-US" sz="1050" dirty="0"/>
          </a:p>
        </p:txBody>
      </p:sp>
      <p:sp>
        <p:nvSpPr>
          <p:cNvPr id="13" name="Text 11"/>
          <p:cNvSpPr/>
          <p:nvPr/>
        </p:nvSpPr>
        <p:spPr>
          <a:xfrm>
            <a:off x="1919049" y="2348746"/>
            <a:ext cx="5087183" cy="217289"/>
          </a:xfrm>
          <a:prstGeom prst="rect">
            <a:avLst/>
          </a:prstGeom>
          <a:noFill/>
          <a:ln/>
        </p:spPr>
        <p:txBody>
          <a:bodyPr wrap="none" lIns="0" tIns="0" rIns="0" bIns="0" rtlCol="0" anchor="t"/>
          <a:lstStyle/>
          <a:p>
            <a:pPr algn="l" indent="0" marL="0">
              <a:lnSpc>
                <a:spcPts val="1700"/>
              </a:lnSpc>
              <a:buNone/>
            </a:pPr>
            <a:r>
              <a:rPr lang="en-US" sz="1050" dirty="0">
                <a:solidFill>
                  <a:srgbClr val="E5DCE6"/>
                </a:solidFill>
                <a:latin typeface="Montserrat" pitchFamily="34" charset="0"/>
                <a:ea typeface="Montserrat" pitchFamily="34" charset="-122"/>
                <a:cs typeface="Montserrat" pitchFamily="34" charset="-120"/>
              </a:rPr>
              <a:t>Re-calibrate individual point</a:t>
            </a:r>
            <a:endParaRPr lang="en-US" sz="1050" dirty="0"/>
          </a:p>
        </p:txBody>
      </p:sp>
      <p:sp>
        <p:nvSpPr>
          <p:cNvPr id="14" name="Shape 12"/>
          <p:cNvSpPr/>
          <p:nvPr/>
        </p:nvSpPr>
        <p:spPr>
          <a:xfrm>
            <a:off x="550902" y="2655094"/>
            <a:ext cx="6591062" cy="395407"/>
          </a:xfrm>
          <a:prstGeom prst="rect">
            <a:avLst/>
          </a:prstGeom>
          <a:solidFill>
            <a:srgbClr val="000000">
              <a:alpha val="4000"/>
            </a:srgbClr>
          </a:solidFill>
          <a:ln/>
        </p:spPr>
      </p:sp>
      <p:sp>
        <p:nvSpPr>
          <p:cNvPr id="15" name="Text 13"/>
          <p:cNvSpPr/>
          <p:nvPr/>
        </p:nvSpPr>
        <p:spPr>
          <a:xfrm>
            <a:off x="686753" y="2744152"/>
            <a:ext cx="953214" cy="217289"/>
          </a:xfrm>
          <a:prstGeom prst="rect">
            <a:avLst/>
          </a:prstGeom>
          <a:noFill/>
          <a:ln/>
        </p:spPr>
        <p:txBody>
          <a:bodyPr wrap="none" lIns="0" tIns="0" rIns="0" bIns="0" rtlCol="0" anchor="t"/>
          <a:lstStyle/>
          <a:p>
            <a:pPr algn="l" indent="0" marL="0">
              <a:lnSpc>
                <a:spcPts val="1700"/>
              </a:lnSpc>
              <a:buNone/>
            </a:pPr>
            <a:r>
              <a:rPr lang="en-US" sz="1050" dirty="0">
                <a:solidFill>
                  <a:srgbClr val="E5DCE6"/>
                </a:solidFill>
                <a:latin typeface="Montserrat" pitchFamily="34" charset="0"/>
                <a:ea typeface="Montserrat" pitchFamily="34" charset="-122"/>
                <a:cs typeface="Montserrat" pitchFamily="34" charset="-120"/>
              </a:rPr>
              <a:t>S</a:t>
            </a:r>
            <a:endParaRPr lang="en-US" sz="1050" dirty="0"/>
          </a:p>
        </p:txBody>
      </p:sp>
      <p:sp>
        <p:nvSpPr>
          <p:cNvPr id="16" name="Text 14"/>
          <p:cNvSpPr/>
          <p:nvPr/>
        </p:nvSpPr>
        <p:spPr>
          <a:xfrm>
            <a:off x="1919049" y="2744152"/>
            <a:ext cx="5087183" cy="217289"/>
          </a:xfrm>
          <a:prstGeom prst="rect">
            <a:avLst/>
          </a:prstGeom>
          <a:noFill/>
          <a:ln/>
        </p:spPr>
        <p:txBody>
          <a:bodyPr wrap="none" lIns="0" tIns="0" rIns="0" bIns="0" rtlCol="0" anchor="t"/>
          <a:lstStyle/>
          <a:p>
            <a:pPr algn="l" indent="0" marL="0">
              <a:lnSpc>
                <a:spcPts val="1700"/>
              </a:lnSpc>
              <a:buNone/>
            </a:pPr>
            <a:r>
              <a:rPr lang="en-US" sz="1050" dirty="0">
                <a:solidFill>
                  <a:srgbClr val="E5DCE6"/>
                </a:solidFill>
                <a:latin typeface="Montserrat" pitchFamily="34" charset="0"/>
                <a:ea typeface="Montserrat" pitchFamily="34" charset="-122"/>
                <a:cs typeface="Montserrat" pitchFamily="34" charset="-120"/>
              </a:rPr>
              <a:t>Start/Stop mouse control</a:t>
            </a:r>
            <a:endParaRPr lang="en-US" sz="1050" dirty="0"/>
          </a:p>
        </p:txBody>
      </p:sp>
      <p:sp>
        <p:nvSpPr>
          <p:cNvPr id="17" name="Shape 15"/>
          <p:cNvSpPr/>
          <p:nvPr/>
        </p:nvSpPr>
        <p:spPr>
          <a:xfrm>
            <a:off x="550902" y="3050500"/>
            <a:ext cx="6591062" cy="395407"/>
          </a:xfrm>
          <a:prstGeom prst="rect">
            <a:avLst/>
          </a:prstGeom>
          <a:solidFill>
            <a:srgbClr val="FFFFFF">
              <a:alpha val="4000"/>
            </a:srgbClr>
          </a:solidFill>
          <a:ln/>
        </p:spPr>
      </p:sp>
      <p:sp>
        <p:nvSpPr>
          <p:cNvPr id="18" name="Text 16"/>
          <p:cNvSpPr/>
          <p:nvPr/>
        </p:nvSpPr>
        <p:spPr>
          <a:xfrm>
            <a:off x="686753" y="3139559"/>
            <a:ext cx="953214" cy="217289"/>
          </a:xfrm>
          <a:prstGeom prst="rect">
            <a:avLst/>
          </a:prstGeom>
          <a:noFill/>
          <a:ln/>
        </p:spPr>
        <p:txBody>
          <a:bodyPr wrap="none" lIns="0" tIns="0" rIns="0" bIns="0" rtlCol="0" anchor="t"/>
          <a:lstStyle/>
          <a:p>
            <a:pPr algn="l" indent="0" marL="0">
              <a:lnSpc>
                <a:spcPts val="1700"/>
              </a:lnSpc>
              <a:buNone/>
            </a:pPr>
            <a:r>
              <a:rPr lang="en-US" sz="1050" dirty="0">
                <a:solidFill>
                  <a:srgbClr val="E5DCE6"/>
                </a:solidFill>
                <a:latin typeface="Montserrat" pitchFamily="34" charset="0"/>
                <a:ea typeface="Montserrat" pitchFamily="34" charset="-122"/>
                <a:cs typeface="Montserrat" pitchFamily="34" charset="-120"/>
              </a:rPr>
              <a:t>+ / –</a:t>
            </a:r>
            <a:endParaRPr lang="en-US" sz="1050" dirty="0"/>
          </a:p>
        </p:txBody>
      </p:sp>
      <p:sp>
        <p:nvSpPr>
          <p:cNvPr id="19" name="Text 17"/>
          <p:cNvSpPr/>
          <p:nvPr/>
        </p:nvSpPr>
        <p:spPr>
          <a:xfrm>
            <a:off x="1919049" y="3139559"/>
            <a:ext cx="5087183" cy="217289"/>
          </a:xfrm>
          <a:prstGeom prst="rect">
            <a:avLst/>
          </a:prstGeom>
          <a:noFill/>
          <a:ln/>
        </p:spPr>
        <p:txBody>
          <a:bodyPr wrap="none" lIns="0" tIns="0" rIns="0" bIns="0" rtlCol="0" anchor="t"/>
          <a:lstStyle/>
          <a:p>
            <a:pPr algn="l" indent="0" marL="0">
              <a:lnSpc>
                <a:spcPts val="1700"/>
              </a:lnSpc>
              <a:buNone/>
            </a:pPr>
            <a:r>
              <a:rPr lang="en-US" sz="1050" dirty="0">
                <a:solidFill>
                  <a:srgbClr val="E5DCE6"/>
                </a:solidFill>
                <a:latin typeface="Montserrat" pitchFamily="34" charset="0"/>
                <a:ea typeface="Montserrat" pitchFamily="34" charset="-122"/>
                <a:cs typeface="Montserrat" pitchFamily="34" charset="-120"/>
              </a:rPr>
              <a:t>+ increases Iris Threshold, – decreases Iris Threshold</a:t>
            </a:r>
            <a:endParaRPr lang="en-US" sz="1050" dirty="0"/>
          </a:p>
        </p:txBody>
      </p:sp>
      <p:sp>
        <p:nvSpPr>
          <p:cNvPr id="20" name="Shape 18"/>
          <p:cNvSpPr/>
          <p:nvPr/>
        </p:nvSpPr>
        <p:spPr>
          <a:xfrm>
            <a:off x="550902" y="3445907"/>
            <a:ext cx="6591062" cy="395407"/>
          </a:xfrm>
          <a:prstGeom prst="rect">
            <a:avLst/>
          </a:prstGeom>
          <a:solidFill>
            <a:srgbClr val="000000">
              <a:alpha val="4000"/>
            </a:srgbClr>
          </a:solidFill>
          <a:ln/>
        </p:spPr>
      </p:sp>
      <p:sp>
        <p:nvSpPr>
          <p:cNvPr id="21" name="Text 19"/>
          <p:cNvSpPr/>
          <p:nvPr/>
        </p:nvSpPr>
        <p:spPr>
          <a:xfrm>
            <a:off x="686753" y="3534966"/>
            <a:ext cx="953214" cy="217289"/>
          </a:xfrm>
          <a:prstGeom prst="rect">
            <a:avLst/>
          </a:prstGeom>
          <a:noFill/>
          <a:ln/>
        </p:spPr>
        <p:txBody>
          <a:bodyPr wrap="none" lIns="0" tIns="0" rIns="0" bIns="0" rtlCol="0" anchor="t"/>
          <a:lstStyle/>
          <a:p>
            <a:pPr algn="l" indent="0" marL="0">
              <a:lnSpc>
                <a:spcPts val="1700"/>
              </a:lnSpc>
              <a:buNone/>
            </a:pPr>
            <a:r>
              <a:rPr lang="en-US" sz="1050" dirty="0">
                <a:solidFill>
                  <a:srgbClr val="E5DCE6"/>
                </a:solidFill>
                <a:latin typeface="Montserrat" pitchFamily="34" charset="0"/>
                <a:ea typeface="Montserrat" pitchFamily="34" charset="-122"/>
                <a:cs typeface="Montserrat" pitchFamily="34" charset="-120"/>
              </a:rPr>
              <a:t>P / O</a:t>
            </a:r>
            <a:endParaRPr lang="en-US" sz="1050" dirty="0"/>
          </a:p>
        </p:txBody>
      </p:sp>
      <p:sp>
        <p:nvSpPr>
          <p:cNvPr id="22" name="Text 20"/>
          <p:cNvSpPr/>
          <p:nvPr/>
        </p:nvSpPr>
        <p:spPr>
          <a:xfrm>
            <a:off x="1919049" y="3534966"/>
            <a:ext cx="5087183" cy="217289"/>
          </a:xfrm>
          <a:prstGeom prst="rect">
            <a:avLst/>
          </a:prstGeom>
          <a:noFill/>
          <a:ln/>
        </p:spPr>
        <p:txBody>
          <a:bodyPr wrap="none" lIns="0" tIns="0" rIns="0" bIns="0" rtlCol="0" anchor="t"/>
          <a:lstStyle/>
          <a:p>
            <a:pPr algn="l" indent="0" marL="0">
              <a:lnSpc>
                <a:spcPts val="1700"/>
              </a:lnSpc>
              <a:buNone/>
            </a:pPr>
            <a:r>
              <a:rPr lang="en-US" sz="1050" dirty="0">
                <a:solidFill>
                  <a:srgbClr val="E5DCE6"/>
                </a:solidFill>
                <a:latin typeface="Montserrat" pitchFamily="34" charset="0"/>
                <a:ea typeface="Montserrat" pitchFamily="34" charset="-122"/>
                <a:cs typeface="Montserrat" pitchFamily="34" charset="-120"/>
              </a:rPr>
              <a:t>P increases Long Blink Threshold, O decreases Long Blink Threshold</a:t>
            </a:r>
            <a:endParaRPr lang="en-US" sz="1050" dirty="0"/>
          </a:p>
        </p:txBody>
      </p:sp>
      <p:sp>
        <p:nvSpPr>
          <p:cNvPr id="23" name="Shape 21"/>
          <p:cNvSpPr/>
          <p:nvPr/>
        </p:nvSpPr>
        <p:spPr>
          <a:xfrm>
            <a:off x="550902" y="3841313"/>
            <a:ext cx="6591062" cy="395407"/>
          </a:xfrm>
          <a:prstGeom prst="rect">
            <a:avLst/>
          </a:prstGeom>
          <a:solidFill>
            <a:srgbClr val="FFFFFF">
              <a:alpha val="4000"/>
            </a:srgbClr>
          </a:solidFill>
          <a:ln/>
        </p:spPr>
      </p:sp>
      <p:sp>
        <p:nvSpPr>
          <p:cNvPr id="24" name="Text 22"/>
          <p:cNvSpPr/>
          <p:nvPr/>
        </p:nvSpPr>
        <p:spPr>
          <a:xfrm>
            <a:off x="686753" y="3930372"/>
            <a:ext cx="953214" cy="217289"/>
          </a:xfrm>
          <a:prstGeom prst="rect">
            <a:avLst/>
          </a:prstGeom>
          <a:noFill/>
          <a:ln/>
        </p:spPr>
        <p:txBody>
          <a:bodyPr wrap="none" lIns="0" tIns="0" rIns="0" bIns="0" rtlCol="0" anchor="t"/>
          <a:lstStyle/>
          <a:p>
            <a:pPr algn="l" indent="0" marL="0">
              <a:lnSpc>
                <a:spcPts val="1700"/>
              </a:lnSpc>
              <a:buNone/>
            </a:pPr>
            <a:r>
              <a:rPr lang="en-US" sz="1050" dirty="0">
                <a:solidFill>
                  <a:srgbClr val="E5DCE6"/>
                </a:solidFill>
                <a:latin typeface="Montserrat" pitchFamily="34" charset="0"/>
                <a:ea typeface="Montserrat" pitchFamily="34" charset="-122"/>
                <a:cs typeface="Montserrat" pitchFamily="34" charset="-120"/>
              </a:rPr>
              <a:t>K / L</a:t>
            </a:r>
            <a:endParaRPr lang="en-US" sz="1050" dirty="0"/>
          </a:p>
        </p:txBody>
      </p:sp>
      <p:sp>
        <p:nvSpPr>
          <p:cNvPr id="25" name="Text 23"/>
          <p:cNvSpPr/>
          <p:nvPr/>
        </p:nvSpPr>
        <p:spPr>
          <a:xfrm>
            <a:off x="1919049" y="3930372"/>
            <a:ext cx="5087183" cy="217289"/>
          </a:xfrm>
          <a:prstGeom prst="rect">
            <a:avLst/>
          </a:prstGeom>
          <a:noFill/>
          <a:ln/>
        </p:spPr>
        <p:txBody>
          <a:bodyPr wrap="none" lIns="0" tIns="0" rIns="0" bIns="0" rtlCol="0" anchor="t"/>
          <a:lstStyle/>
          <a:p>
            <a:pPr algn="l" indent="0" marL="0">
              <a:lnSpc>
                <a:spcPts val="1700"/>
              </a:lnSpc>
              <a:buNone/>
            </a:pPr>
            <a:r>
              <a:rPr lang="en-US" sz="1050" dirty="0">
                <a:solidFill>
                  <a:srgbClr val="E5DCE6"/>
                </a:solidFill>
                <a:latin typeface="Montserrat" pitchFamily="34" charset="0"/>
                <a:ea typeface="Montserrat" pitchFamily="34" charset="-122"/>
                <a:cs typeface="Montserrat" pitchFamily="34" charset="-120"/>
              </a:rPr>
              <a:t>K increases Blink Cooldown, L decreases Blink Cooldown</a:t>
            </a:r>
            <a:endParaRPr lang="en-US" sz="1050" dirty="0"/>
          </a:p>
        </p:txBody>
      </p:sp>
      <p:sp>
        <p:nvSpPr>
          <p:cNvPr id="26" name="Shape 24"/>
          <p:cNvSpPr/>
          <p:nvPr/>
        </p:nvSpPr>
        <p:spPr>
          <a:xfrm>
            <a:off x="550902" y="4236720"/>
            <a:ext cx="6591062" cy="395407"/>
          </a:xfrm>
          <a:prstGeom prst="rect">
            <a:avLst/>
          </a:prstGeom>
          <a:solidFill>
            <a:srgbClr val="000000">
              <a:alpha val="4000"/>
            </a:srgbClr>
          </a:solidFill>
          <a:ln/>
        </p:spPr>
      </p:sp>
      <p:sp>
        <p:nvSpPr>
          <p:cNvPr id="27" name="Text 25"/>
          <p:cNvSpPr/>
          <p:nvPr/>
        </p:nvSpPr>
        <p:spPr>
          <a:xfrm>
            <a:off x="686753" y="4325779"/>
            <a:ext cx="953214" cy="217289"/>
          </a:xfrm>
          <a:prstGeom prst="rect">
            <a:avLst/>
          </a:prstGeom>
          <a:noFill/>
          <a:ln/>
        </p:spPr>
        <p:txBody>
          <a:bodyPr wrap="none" lIns="0" tIns="0" rIns="0" bIns="0" rtlCol="0" anchor="t"/>
          <a:lstStyle/>
          <a:p>
            <a:pPr algn="l" indent="0" marL="0">
              <a:lnSpc>
                <a:spcPts val="1700"/>
              </a:lnSpc>
              <a:buNone/>
            </a:pPr>
            <a:r>
              <a:rPr lang="en-US" sz="1050" dirty="0">
                <a:solidFill>
                  <a:srgbClr val="E5DCE6"/>
                </a:solidFill>
                <a:latin typeface="Montserrat" pitchFamily="34" charset="0"/>
                <a:ea typeface="Montserrat" pitchFamily="34" charset="-122"/>
                <a:cs typeface="Montserrat" pitchFamily="34" charset="-120"/>
              </a:rPr>
              <a:t>[ / ]</a:t>
            </a:r>
            <a:endParaRPr lang="en-US" sz="1050" dirty="0"/>
          </a:p>
        </p:txBody>
      </p:sp>
      <p:sp>
        <p:nvSpPr>
          <p:cNvPr id="28" name="Text 26"/>
          <p:cNvSpPr/>
          <p:nvPr/>
        </p:nvSpPr>
        <p:spPr>
          <a:xfrm>
            <a:off x="1919049" y="4325779"/>
            <a:ext cx="5087183" cy="217289"/>
          </a:xfrm>
          <a:prstGeom prst="rect">
            <a:avLst/>
          </a:prstGeom>
          <a:noFill/>
          <a:ln/>
        </p:spPr>
        <p:txBody>
          <a:bodyPr wrap="none" lIns="0" tIns="0" rIns="0" bIns="0" rtlCol="0" anchor="t"/>
          <a:lstStyle/>
          <a:p>
            <a:pPr algn="l" indent="0" marL="0">
              <a:lnSpc>
                <a:spcPts val="1700"/>
              </a:lnSpc>
              <a:buNone/>
            </a:pPr>
            <a:r>
              <a:rPr lang="en-US" sz="1050" dirty="0">
                <a:solidFill>
                  <a:srgbClr val="E5DCE6"/>
                </a:solidFill>
                <a:latin typeface="Montserrat" pitchFamily="34" charset="0"/>
                <a:ea typeface="Montserrat" pitchFamily="34" charset="-122"/>
                <a:cs typeface="Montserrat" pitchFamily="34" charset="-120"/>
              </a:rPr>
              <a:t>[ decreases Edge Gamma (γ), ] increases Edge Gamma (γ)</a:t>
            </a:r>
            <a:endParaRPr lang="en-US" sz="1050" dirty="0"/>
          </a:p>
        </p:txBody>
      </p:sp>
      <p:sp>
        <p:nvSpPr>
          <p:cNvPr id="29" name="Shape 27"/>
          <p:cNvSpPr/>
          <p:nvPr/>
        </p:nvSpPr>
        <p:spPr>
          <a:xfrm>
            <a:off x="550902" y="4632127"/>
            <a:ext cx="6591062" cy="395407"/>
          </a:xfrm>
          <a:prstGeom prst="rect">
            <a:avLst/>
          </a:prstGeom>
          <a:solidFill>
            <a:srgbClr val="FFFFFF">
              <a:alpha val="4000"/>
            </a:srgbClr>
          </a:solidFill>
          <a:ln/>
        </p:spPr>
      </p:sp>
      <p:sp>
        <p:nvSpPr>
          <p:cNvPr id="30" name="Text 28"/>
          <p:cNvSpPr/>
          <p:nvPr/>
        </p:nvSpPr>
        <p:spPr>
          <a:xfrm>
            <a:off x="686753" y="4721185"/>
            <a:ext cx="953214" cy="217289"/>
          </a:xfrm>
          <a:prstGeom prst="rect">
            <a:avLst/>
          </a:prstGeom>
          <a:noFill/>
          <a:ln/>
        </p:spPr>
        <p:txBody>
          <a:bodyPr wrap="none" lIns="0" tIns="0" rIns="0" bIns="0" rtlCol="0" anchor="t"/>
          <a:lstStyle/>
          <a:p>
            <a:pPr algn="l" indent="0" marL="0">
              <a:lnSpc>
                <a:spcPts val="1700"/>
              </a:lnSpc>
              <a:buNone/>
            </a:pPr>
            <a:r>
              <a:rPr lang="en-US" sz="1050" dirty="0">
                <a:solidFill>
                  <a:srgbClr val="E5DCE6"/>
                </a:solidFill>
                <a:latin typeface="Montserrat" pitchFamily="34" charset="0"/>
                <a:ea typeface="Montserrat" pitchFamily="34" charset="-122"/>
                <a:cs typeface="Montserrat" pitchFamily="34" charset="-120"/>
              </a:rPr>
              <a:t>; / '</a:t>
            </a:r>
            <a:endParaRPr lang="en-US" sz="1050" dirty="0"/>
          </a:p>
        </p:txBody>
      </p:sp>
      <p:sp>
        <p:nvSpPr>
          <p:cNvPr id="31" name="Text 29"/>
          <p:cNvSpPr/>
          <p:nvPr/>
        </p:nvSpPr>
        <p:spPr>
          <a:xfrm>
            <a:off x="1919049" y="4721185"/>
            <a:ext cx="5087183" cy="217289"/>
          </a:xfrm>
          <a:prstGeom prst="rect">
            <a:avLst/>
          </a:prstGeom>
          <a:noFill/>
          <a:ln/>
        </p:spPr>
        <p:txBody>
          <a:bodyPr wrap="none" lIns="0" tIns="0" rIns="0" bIns="0" rtlCol="0" anchor="t"/>
          <a:lstStyle/>
          <a:p>
            <a:pPr algn="l" indent="0" marL="0">
              <a:lnSpc>
                <a:spcPts val="1700"/>
              </a:lnSpc>
              <a:buNone/>
            </a:pPr>
            <a:r>
              <a:rPr lang="en-US" sz="1050" dirty="0">
                <a:solidFill>
                  <a:srgbClr val="E5DCE6"/>
                </a:solidFill>
                <a:latin typeface="Montserrat" pitchFamily="34" charset="0"/>
                <a:ea typeface="Montserrat" pitchFamily="34" charset="-122"/>
                <a:cs typeface="Montserrat" pitchFamily="34" charset="-120"/>
              </a:rPr>
              <a:t>; decreases Sensitivity Gain (G), ' increases Sensitivity Gain (G)</a:t>
            </a:r>
            <a:endParaRPr lang="en-US" sz="1050" dirty="0"/>
          </a:p>
        </p:txBody>
      </p:sp>
      <p:sp>
        <p:nvSpPr>
          <p:cNvPr id="32" name="Shape 30"/>
          <p:cNvSpPr/>
          <p:nvPr/>
        </p:nvSpPr>
        <p:spPr>
          <a:xfrm>
            <a:off x="550902" y="5027533"/>
            <a:ext cx="6591062" cy="395407"/>
          </a:xfrm>
          <a:prstGeom prst="rect">
            <a:avLst/>
          </a:prstGeom>
          <a:solidFill>
            <a:srgbClr val="000000">
              <a:alpha val="4000"/>
            </a:srgbClr>
          </a:solidFill>
          <a:ln/>
        </p:spPr>
      </p:sp>
      <p:sp>
        <p:nvSpPr>
          <p:cNvPr id="33" name="Text 31"/>
          <p:cNvSpPr/>
          <p:nvPr/>
        </p:nvSpPr>
        <p:spPr>
          <a:xfrm>
            <a:off x="686753" y="5116592"/>
            <a:ext cx="953214" cy="217289"/>
          </a:xfrm>
          <a:prstGeom prst="rect">
            <a:avLst/>
          </a:prstGeom>
          <a:noFill/>
          <a:ln/>
        </p:spPr>
        <p:txBody>
          <a:bodyPr wrap="none" lIns="0" tIns="0" rIns="0" bIns="0" rtlCol="0" anchor="t"/>
          <a:lstStyle/>
          <a:p>
            <a:pPr algn="l" indent="0" marL="0">
              <a:lnSpc>
                <a:spcPts val="1700"/>
              </a:lnSpc>
              <a:buNone/>
            </a:pPr>
            <a:r>
              <a:rPr lang="en-US" sz="1050" dirty="0">
                <a:solidFill>
                  <a:srgbClr val="E5DCE6"/>
                </a:solidFill>
                <a:latin typeface="Montserrat" pitchFamily="34" charset="0"/>
                <a:ea typeface="Montserrat" pitchFamily="34" charset="-122"/>
                <a:cs typeface="Montserrat" pitchFamily="34" charset="-120"/>
              </a:rPr>
              <a:t>, / .</a:t>
            </a:r>
            <a:endParaRPr lang="en-US" sz="1050" dirty="0"/>
          </a:p>
        </p:txBody>
      </p:sp>
      <p:sp>
        <p:nvSpPr>
          <p:cNvPr id="34" name="Text 32"/>
          <p:cNvSpPr/>
          <p:nvPr/>
        </p:nvSpPr>
        <p:spPr>
          <a:xfrm>
            <a:off x="1919049" y="5116592"/>
            <a:ext cx="5087183" cy="217289"/>
          </a:xfrm>
          <a:prstGeom prst="rect">
            <a:avLst/>
          </a:prstGeom>
          <a:noFill/>
          <a:ln/>
        </p:spPr>
        <p:txBody>
          <a:bodyPr wrap="none" lIns="0" tIns="0" rIns="0" bIns="0" rtlCol="0" anchor="t"/>
          <a:lstStyle/>
          <a:p>
            <a:pPr algn="l" indent="0" marL="0">
              <a:lnSpc>
                <a:spcPts val="1700"/>
              </a:lnSpc>
              <a:buNone/>
            </a:pPr>
            <a:r>
              <a:rPr lang="en-US" sz="1050" dirty="0">
                <a:solidFill>
                  <a:srgbClr val="E5DCE6"/>
                </a:solidFill>
                <a:latin typeface="Montserrat" pitchFamily="34" charset="0"/>
                <a:ea typeface="Montserrat" pitchFamily="34" charset="-122"/>
                <a:cs typeface="Montserrat" pitchFamily="34" charset="-120"/>
              </a:rPr>
              <a:t>, decreases smoothing window size, . increases smoothing window size</a:t>
            </a:r>
            <a:endParaRPr lang="en-US" sz="1050" dirty="0"/>
          </a:p>
        </p:txBody>
      </p:sp>
      <p:sp>
        <p:nvSpPr>
          <p:cNvPr id="35" name="Shape 33"/>
          <p:cNvSpPr/>
          <p:nvPr/>
        </p:nvSpPr>
        <p:spPr>
          <a:xfrm>
            <a:off x="550902" y="5422940"/>
            <a:ext cx="6591062" cy="395407"/>
          </a:xfrm>
          <a:prstGeom prst="rect">
            <a:avLst/>
          </a:prstGeom>
          <a:solidFill>
            <a:srgbClr val="FFFFFF">
              <a:alpha val="4000"/>
            </a:srgbClr>
          </a:solidFill>
          <a:ln/>
        </p:spPr>
      </p:sp>
      <p:sp>
        <p:nvSpPr>
          <p:cNvPr id="36" name="Text 34"/>
          <p:cNvSpPr/>
          <p:nvPr/>
        </p:nvSpPr>
        <p:spPr>
          <a:xfrm>
            <a:off x="686753" y="5511998"/>
            <a:ext cx="953214" cy="217289"/>
          </a:xfrm>
          <a:prstGeom prst="rect">
            <a:avLst/>
          </a:prstGeom>
          <a:noFill/>
          <a:ln/>
        </p:spPr>
        <p:txBody>
          <a:bodyPr wrap="none" lIns="0" tIns="0" rIns="0" bIns="0" rtlCol="0" anchor="t"/>
          <a:lstStyle/>
          <a:p>
            <a:pPr algn="l" indent="0" marL="0">
              <a:lnSpc>
                <a:spcPts val="1700"/>
              </a:lnSpc>
              <a:buNone/>
            </a:pPr>
            <a:r>
              <a:rPr lang="en-US" sz="1050" dirty="0">
                <a:solidFill>
                  <a:srgbClr val="E5DCE6"/>
                </a:solidFill>
                <a:latin typeface="Montserrat" pitchFamily="34" charset="0"/>
                <a:ea typeface="Montserrat" pitchFamily="34" charset="-122"/>
                <a:cs typeface="Montserrat" pitchFamily="34" charset="-120"/>
              </a:rPr>
              <a:t>0</a:t>
            </a:r>
            <a:endParaRPr lang="en-US" sz="1050" dirty="0"/>
          </a:p>
        </p:txBody>
      </p:sp>
      <p:sp>
        <p:nvSpPr>
          <p:cNvPr id="37" name="Text 35"/>
          <p:cNvSpPr/>
          <p:nvPr/>
        </p:nvSpPr>
        <p:spPr>
          <a:xfrm>
            <a:off x="1919049" y="5511998"/>
            <a:ext cx="5087183" cy="217289"/>
          </a:xfrm>
          <a:prstGeom prst="rect">
            <a:avLst/>
          </a:prstGeom>
          <a:noFill/>
          <a:ln/>
        </p:spPr>
        <p:txBody>
          <a:bodyPr wrap="none" lIns="0" tIns="0" rIns="0" bIns="0" rtlCol="0" anchor="t"/>
          <a:lstStyle/>
          <a:p>
            <a:pPr algn="l" indent="0" marL="0">
              <a:lnSpc>
                <a:spcPts val="1700"/>
              </a:lnSpc>
              <a:buNone/>
            </a:pPr>
            <a:r>
              <a:rPr lang="en-US" sz="1050" dirty="0">
                <a:solidFill>
                  <a:srgbClr val="E5DCE6"/>
                </a:solidFill>
                <a:latin typeface="Montserrat" pitchFamily="34" charset="0"/>
                <a:ea typeface="Montserrat" pitchFamily="34" charset="-122"/>
                <a:cs typeface="Montserrat" pitchFamily="34" charset="-120"/>
              </a:rPr>
              <a:t>Toggle SNAP mode on/off</a:t>
            </a:r>
            <a:endParaRPr lang="en-US" sz="1050" dirty="0"/>
          </a:p>
        </p:txBody>
      </p:sp>
      <p:sp>
        <p:nvSpPr>
          <p:cNvPr id="38" name="Shape 36"/>
          <p:cNvSpPr/>
          <p:nvPr/>
        </p:nvSpPr>
        <p:spPr>
          <a:xfrm>
            <a:off x="550902" y="5818346"/>
            <a:ext cx="6591062" cy="395407"/>
          </a:xfrm>
          <a:prstGeom prst="rect">
            <a:avLst/>
          </a:prstGeom>
          <a:solidFill>
            <a:srgbClr val="000000">
              <a:alpha val="4000"/>
            </a:srgbClr>
          </a:solidFill>
          <a:ln/>
        </p:spPr>
      </p:sp>
      <p:sp>
        <p:nvSpPr>
          <p:cNvPr id="39" name="Text 37"/>
          <p:cNvSpPr/>
          <p:nvPr/>
        </p:nvSpPr>
        <p:spPr>
          <a:xfrm>
            <a:off x="686753" y="5907405"/>
            <a:ext cx="953214" cy="217289"/>
          </a:xfrm>
          <a:prstGeom prst="rect">
            <a:avLst/>
          </a:prstGeom>
          <a:noFill/>
          <a:ln/>
        </p:spPr>
        <p:txBody>
          <a:bodyPr wrap="none" lIns="0" tIns="0" rIns="0" bIns="0" rtlCol="0" anchor="t"/>
          <a:lstStyle/>
          <a:p>
            <a:pPr algn="l" indent="0" marL="0">
              <a:lnSpc>
                <a:spcPts val="1700"/>
              </a:lnSpc>
              <a:buNone/>
            </a:pPr>
            <a:r>
              <a:rPr lang="en-US" sz="1050" dirty="0">
                <a:solidFill>
                  <a:srgbClr val="E5DCE6"/>
                </a:solidFill>
                <a:latin typeface="Montserrat" pitchFamily="34" charset="0"/>
                <a:ea typeface="Montserrat" pitchFamily="34" charset="-122"/>
                <a:cs typeface="Montserrat" pitchFamily="34" charset="-120"/>
              </a:rPr>
              <a:t>R</a:t>
            </a:r>
            <a:endParaRPr lang="en-US" sz="1050" dirty="0"/>
          </a:p>
        </p:txBody>
      </p:sp>
      <p:sp>
        <p:nvSpPr>
          <p:cNvPr id="40" name="Text 38"/>
          <p:cNvSpPr/>
          <p:nvPr/>
        </p:nvSpPr>
        <p:spPr>
          <a:xfrm>
            <a:off x="1919049" y="5907405"/>
            <a:ext cx="5087183" cy="217289"/>
          </a:xfrm>
          <a:prstGeom prst="rect">
            <a:avLst/>
          </a:prstGeom>
          <a:noFill/>
          <a:ln/>
        </p:spPr>
        <p:txBody>
          <a:bodyPr wrap="none" lIns="0" tIns="0" rIns="0" bIns="0" rtlCol="0" anchor="t"/>
          <a:lstStyle/>
          <a:p>
            <a:pPr algn="l" indent="0" marL="0">
              <a:lnSpc>
                <a:spcPts val="1700"/>
              </a:lnSpc>
              <a:buNone/>
            </a:pPr>
            <a:r>
              <a:rPr lang="en-US" sz="1050" dirty="0">
                <a:solidFill>
                  <a:srgbClr val="E5DCE6"/>
                </a:solidFill>
                <a:latin typeface="Montserrat" pitchFamily="34" charset="0"/>
                <a:ea typeface="Montserrat" pitchFamily="34" charset="-122"/>
                <a:cs typeface="Montserrat" pitchFamily="34" charset="-120"/>
              </a:rPr>
              <a:t>Reset all calibration data</a:t>
            </a:r>
            <a:endParaRPr lang="en-US" sz="1050" dirty="0"/>
          </a:p>
        </p:txBody>
      </p:sp>
      <p:sp>
        <p:nvSpPr>
          <p:cNvPr id="41" name="Shape 39"/>
          <p:cNvSpPr/>
          <p:nvPr/>
        </p:nvSpPr>
        <p:spPr>
          <a:xfrm>
            <a:off x="550902" y="6213753"/>
            <a:ext cx="6591062" cy="395407"/>
          </a:xfrm>
          <a:prstGeom prst="rect">
            <a:avLst/>
          </a:prstGeom>
          <a:solidFill>
            <a:srgbClr val="FFFFFF">
              <a:alpha val="4000"/>
            </a:srgbClr>
          </a:solidFill>
          <a:ln/>
        </p:spPr>
      </p:sp>
      <p:sp>
        <p:nvSpPr>
          <p:cNvPr id="42" name="Text 40"/>
          <p:cNvSpPr/>
          <p:nvPr/>
        </p:nvSpPr>
        <p:spPr>
          <a:xfrm>
            <a:off x="686753" y="6302812"/>
            <a:ext cx="953214" cy="217289"/>
          </a:xfrm>
          <a:prstGeom prst="rect">
            <a:avLst/>
          </a:prstGeom>
          <a:noFill/>
          <a:ln/>
        </p:spPr>
        <p:txBody>
          <a:bodyPr wrap="none" lIns="0" tIns="0" rIns="0" bIns="0" rtlCol="0" anchor="t"/>
          <a:lstStyle/>
          <a:p>
            <a:pPr algn="l" indent="0" marL="0">
              <a:lnSpc>
                <a:spcPts val="1700"/>
              </a:lnSpc>
              <a:buNone/>
            </a:pPr>
            <a:r>
              <a:rPr lang="en-US" sz="1050" dirty="0">
                <a:solidFill>
                  <a:srgbClr val="E5DCE6"/>
                </a:solidFill>
                <a:latin typeface="Montserrat" pitchFamily="34" charset="0"/>
                <a:ea typeface="Montserrat" pitchFamily="34" charset="-122"/>
                <a:cs typeface="Montserrat" pitchFamily="34" charset="-120"/>
              </a:rPr>
              <a:t>Q</a:t>
            </a:r>
            <a:endParaRPr lang="en-US" sz="1050" dirty="0"/>
          </a:p>
        </p:txBody>
      </p:sp>
      <p:sp>
        <p:nvSpPr>
          <p:cNvPr id="43" name="Text 41"/>
          <p:cNvSpPr/>
          <p:nvPr/>
        </p:nvSpPr>
        <p:spPr>
          <a:xfrm>
            <a:off x="1919049" y="6302812"/>
            <a:ext cx="5087183" cy="217289"/>
          </a:xfrm>
          <a:prstGeom prst="rect">
            <a:avLst/>
          </a:prstGeom>
          <a:noFill/>
          <a:ln/>
        </p:spPr>
        <p:txBody>
          <a:bodyPr wrap="none" lIns="0" tIns="0" rIns="0" bIns="0" rtlCol="0" anchor="t"/>
          <a:lstStyle/>
          <a:p>
            <a:pPr algn="l" indent="0" marL="0">
              <a:lnSpc>
                <a:spcPts val="1700"/>
              </a:lnSpc>
              <a:buNone/>
            </a:pPr>
            <a:r>
              <a:rPr lang="en-US" sz="1050" dirty="0">
                <a:solidFill>
                  <a:srgbClr val="E5DCE6"/>
                </a:solidFill>
                <a:latin typeface="Montserrat" pitchFamily="34" charset="0"/>
                <a:ea typeface="Montserrat" pitchFamily="34" charset="-122"/>
                <a:cs typeface="Montserrat" pitchFamily="34" charset="-120"/>
              </a:rPr>
              <a:t>Quit application</a:t>
            </a:r>
            <a:endParaRPr lang="en-US" sz="1050" dirty="0"/>
          </a:p>
        </p:txBody>
      </p:sp>
      <p:sp>
        <p:nvSpPr>
          <p:cNvPr id="44" name="Text 42"/>
          <p:cNvSpPr/>
          <p:nvPr/>
        </p:nvSpPr>
        <p:spPr>
          <a:xfrm>
            <a:off x="7488436" y="1053941"/>
            <a:ext cx="2037517" cy="254556"/>
          </a:xfrm>
          <a:prstGeom prst="rect">
            <a:avLst/>
          </a:prstGeom>
          <a:noFill/>
          <a:ln/>
        </p:spPr>
        <p:txBody>
          <a:bodyPr wrap="none" lIns="0" tIns="0" rIns="0" bIns="0" rtlCol="0" anchor="t"/>
          <a:lstStyle/>
          <a:p>
            <a:pPr algn="l" indent="0" marL="0">
              <a:lnSpc>
                <a:spcPts val="2000"/>
              </a:lnSpc>
              <a:buNone/>
            </a:pPr>
            <a:r>
              <a:rPr lang="en-US" sz="1600" b="1" dirty="0">
                <a:solidFill>
                  <a:srgbClr val="EEAEF6"/>
                </a:solidFill>
                <a:latin typeface="Bricolage Grotesque Extra Bold" pitchFamily="34" charset="0"/>
                <a:ea typeface="Bricolage Grotesque Extra Bold" pitchFamily="34" charset="-122"/>
                <a:cs typeface="Bricolage Grotesque Extra Bold" pitchFamily="34" charset="-120"/>
              </a:rPr>
              <a:t>Default Parameters</a:t>
            </a:r>
            <a:endParaRPr lang="en-US" sz="1600" dirty="0"/>
          </a:p>
        </p:txBody>
      </p:sp>
      <p:sp>
        <p:nvSpPr>
          <p:cNvPr id="45" name="Text 43"/>
          <p:cNvSpPr/>
          <p:nvPr/>
        </p:nvSpPr>
        <p:spPr>
          <a:xfrm>
            <a:off x="7488436" y="1529120"/>
            <a:ext cx="3218259" cy="271582"/>
          </a:xfrm>
          <a:prstGeom prst="rect">
            <a:avLst/>
          </a:prstGeom>
          <a:noFill/>
          <a:ln/>
        </p:spPr>
        <p:txBody>
          <a:bodyPr wrap="none" lIns="0" tIns="0" rIns="0" bIns="0" rtlCol="0" anchor="t"/>
          <a:lstStyle/>
          <a:p>
            <a:pPr algn="ctr" indent="0" marL="0">
              <a:lnSpc>
                <a:spcPts val="2100"/>
              </a:lnSpc>
              <a:buNone/>
            </a:pPr>
            <a:r>
              <a:rPr lang="en-US" sz="2100" b="1" dirty="0">
                <a:solidFill>
                  <a:srgbClr val="E5DCE6"/>
                </a:solidFill>
                <a:latin typeface="Bricolage Grotesque Extra Bold" pitchFamily="34" charset="0"/>
                <a:ea typeface="Bricolage Grotesque Extra Bold" pitchFamily="34" charset="-122"/>
                <a:cs typeface="Bricolage Grotesque Extra Bold" pitchFamily="34" charset="-120"/>
              </a:rPr>
              <a:t>0.18</a:t>
            </a:r>
            <a:endParaRPr lang="en-US" sz="2100" dirty="0"/>
          </a:p>
        </p:txBody>
      </p:sp>
      <p:sp>
        <p:nvSpPr>
          <p:cNvPr id="46" name="Text 44"/>
          <p:cNvSpPr/>
          <p:nvPr/>
        </p:nvSpPr>
        <p:spPr>
          <a:xfrm>
            <a:off x="8248531" y="1970365"/>
            <a:ext cx="1697950" cy="212169"/>
          </a:xfrm>
          <a:prstGeom prst="rect">
            <a:avLst/>
          </a:prstGeom>
          <a:noFill/>
          <a:ln/>
        </p:spPr>
        <p:txBody>
          <a:bodyPr wrap="none" lIns="0" tIns="0" rIns="0" bIns="0" rtlCol="0" anchor="t"/>
          <a:lstStyle/>
          <a:p>
            <a:pPr algn="ctr" indent="0" marL="0">
              <a:lnSpc>
                <a:spcPts val="1650"/>
              </a:lnSpc>
              <a:buNone/>
            </a:pPr>
            <a:r>
              <a:rPr lang="en-US" sz="1300" b="1" dirty="0">
                <a:solidFill>
                  <a:srgbClr val="E5DCE6"/>
                </a:solidFill>
                <a:latin typeface="Bricolage Grotesque Extra Bold" pitchFamily="34" charset="0"/>
                <a:ea typeface="Bricolage Grotesque Extra Bold" pitchFamily="34" charset="-122"/>
                <a:cs typeface="Bricolage Grotesque Extra Bold" pitchFamily="34" charset="-120"/>
              </a:rPr>
              <a:t>EAR Threshold</a:t>
            </a:r>
            <a:endParaRPr lang="en-US" sz="1300" dirty="0"/>
          </a:p>
        </p:txBody>
      </p:sp>
      <p:sp>
        <p:nvSpPr>
          <p:cNvPr id="47" name="Text 45"/>
          <p:cNvSpPr/>
          <p:nvPr/>
        </p:nvSpPr>
        <p:spPr>
          <a:xfrm>
            <a:off x="7488436" y="2318266"/>
            <a:ext cx="3218259" cy="173831"/>
          </a:xfrm>
          <a:prstGeom prst="rect">
            <a:avLst/>
          </a:prstGeom>
          <a:noFill/>
          <a:ln/>
        </p:spPr>
        <p:txBody>
          <a:bodyPr wrap="none" lIns="0" tIns="0" rIns="0" bIns="0" rtlCol="0" anchor="t"/>
          <a:lstStyle/>
          <a:p>
            <a:pPr algn="ctr" indent="0" marL="0">
              <a:lnSpc>
                <a:spcPts val="1350"/>
              </a:lnSpc>
              <a:buNone/>
            </a:pPr>
            <a:r>
              <a:rPr lang="en-US" sz="850" dirty="0">
                <a:solidFill>
                  <a:srgbClr val="E5DCE6"/>
                </a:solidFill>
                <a:latin typeface="Montserrat" pitchFamily="34" charset="0"/>
                <a:ea typeface="Montserrat" pitchFamily="34" charset="-122"/>
                <a:cs typeface="Montserrat" pitchFamily="34" charset="-120"/>
              </a:rPr>
              <a:t>Blink detection sensitivity</a:t>
            </a:r>
            <a:endParaRPr lang="en-US" sz="850" dirty="0"/>
          </a:p>
        </p:txBody>
      </p:sp>
      <p:sp>
        <p:nvSpPr>
          <p:cNvPr id="48" name="Text 46"/>
          <p:cNvSpPr/>
          <p:nvPr/>
        </p:nvSpPr>
        <p:spPr>
          <a:xfrm>
            <a:off x="10876478" y="1529120"/>
            <a:ext cx="3218259" cy="271582"/>
          </a:xfrm>
          <a:prstGeom prst="rect">
            <a:avLst/>
          </a:prstGeom>
          <a:noFill/>
          <a:ln/>
        </p:spPr>
        <p:txBody>
          <a:bodyPr wrap="none" lIns="0" tIns="0" rIns="0" bIns="0" rtlCol="0" anchor="t"/>
          <a:lstStyle/>
          <a:p>
            <a:pPr algn="ctr" indent="0" marL="0">
              <a:lnSpc>
                <a:spcPts val="2100"/>
              </a:lnSpc>
              <a:buNone/>
            </a:pPr>
            <a:r>
              <a:rPr lang="en-US" sz="2100" b="1" dirty="0">
                <a:solidFill>
                  <a:srgbClr val="E5DCE6"/>
                </a:solidFill>
                <a:latin typeface="Bricolage Grotesque Extra Bold" pitchFamily="34" charset="0"/>
                <a:ea typeface="Bricolage Grotesque Extra Bold" pitchFamily="34" charset="-122"/>
                <a:cs typeface="Bricolage Grotesque Extra Bold" pitchFamily="34" charset="-120"/>
              </a:rPr>
              <a:t>0.60</a:t>
            </a:r>
            <a:endParaRPr lang="en-US" sz="2100" dirty="0"/>
          </a:p>
        </p:txBody>
      </p:sp>
      <p:sp>
        <p:nvSpPr>
          <p:cNvPr id="49" name="Text 47"/>
          <p:cNvSpPr/>
          <p:nvPr/>
        </p:nvSpPr>
        <p:spPr>
          <a:xfrm>
            <a:off x="11636573" y="1970365"/>
            <a:ext cx="1697950" cy="212169"/>
          </a:xfrm>
          <a:prstGeom prst="rect">
            <a:avLst/>
          </a:prstGeom>
          <a:noFill/>
          <a:ln/>
        </p:spPr>
        <p:txBody>
          <a:bodyPr wrap="none" lIns="0" tIns="0" rIns="0" bIns="0" rtlCol="0" anchor="t"/>
          <a:lstStyle/>
          <a:p>
            <a:pPr algn="ctr" indent="0" marL="0">
              <a:lnSpc>
                <a:spcPts val="1650"/>
              </a:lnSpc>
              <a:buNone/>
            </a:pPr>
            <a:r>
              <a:rPr lang="en-US" sz="1300" b="1" dirty="0">
                <a:solidFill>
                  <a:srgbClr val="E5DCE6"/>
                </a:solidFill>
                <a:latin typeface="Bricolage Grotesque Extra Bold" pitchFamily="34" charset="0"/>
                <a:ea typeface="Bricolage Grotesque Extra Bold" pitchFamily="34" charset="-122"/>
                <a:cs typeface="Bricolage Grotesque Extra Bold" pitchFamily="34" charset="-120"/>
              </a:rPr>
              <a:t>MAR Threshold</a:t>
            </a:r>
            <a:endParaRPr lang="en-US" sz="1300" dirty="0"/>
          </a:p>
        </p:txBody>
      </p:sp>
      <p:sp>
        <p:nvSpPr>
          <p:cNvPr id="50" name="Text 48"/>
          <p:cNvSpPr/>
          <p:nvPr/>
        </p:nvSpPr>
        <p:spPr>
          <a:xfrm>
            <a:off x="10876478" y="2318266"/>
            <a:ext cx="3218259" cy="173831"/>
          </a:xfrm>
          <a:prstGeom prst="rect">
            <a:avLst/>
          </a:prstGeom>
          <a:noFill/>
          <a:ln/>
        </p:spPr>
        <p:txBody>
          <a:bodyPr wrap="none" lIns="0" tIns="0" rIns="0" bIns="0" rtlCol="0" anchor="t"/>
          <a:lstStyle/>
          <a:p>
            <a:pPr algn="ctr" indent="0" marL="0">
              <a:lnSpc>
                <a:spcPts val="1350"/>
              </a:lnSpc>
              <a:buNone/>
            </a:pPr>
            <a:r>
              <a:rPr lang="en-US" sz="850" dirty="0">
                <a:solidFill>
                  <a:srgbClr val="E5DCE6"/>
                </a:solidFill>
                <a:latin typeface="Montserrat" pitchFamily="34" charset="0"/>
                <a:ea typeface="Montserrat" pitchFamily="34" charset="-122"/>
                <a:cs typeface="Montserrat" pitchFamily="34" charset="-120"/>
              </a:rPr>
              <a:t>Mouth toggle midpoint</a:t>
            </a:r>
            <a:endParaRPr lang="en-US" sz="850" dirty="0"/>
          </a:p>
        </p:txBody>
      </p:sp>
      <p:sp>
        <p:nvSpPr>
          <p:cNvPr id="51" name="Text 49"/>
          <p:cNvSpPr/>
          <p:nvPr/>
        </p:nvSpPr>
        <p:spPr>
          <a:xfrm>
            <a:off x="7488436" y="2831544"/>
            <a:ext cx="3218259" cy="271582"/>
          </a:xfrm>
          <a:prstGeom prst="rect">
            <a:avLst/>
          </a:prstGeom>
          <a:noFill/>
          <a:ln/>
        </p:spPr>
        <p:txBody>
          <a:bodyPr wrap="none" lIns="0" tIns="0" rIns="0" bIns="0" rtlCol="0" anchor="t"/>
          <a:lstStyle/>
          <a:p>
            <a:pPr algn="ctr" indent="0" marL="0">
              <a:lnSpc>
                <a:spcPts val="2100"/>
              </a:lnSpc>
              <a:buNone/>
            </a:pPr>
            <a:r>
              <a:rPr lang="en-US" sz="2100" b="1" dirty="0">
                <a:solidFill>
                  <a:srgbClr val="E5DCE6"/>
                </a:solidFill>
                <a:latin typeface="Bricolage Grotesque Extra Bold" pitchFamily="34" charset="0"/>
                <a:ea typeface="Bricolage Grotesque Extra Bold" pitchFamily="34" charset="-122"/>
                <a:cs typeface="Bricolage Grotesque Extra Bold" pitchFamily="34" charset="-120"/>
              </a:rPr>
              <a:t>0.80s</a:t>
            </a:r>
            <a:endParaRPr lang="en-US" sz="2100" dirty="0"/>
          </a:p>
        </p:txBody>
      </p:sp>
      <p:sp>
        <p:nvSpPr>
          <p:cNvPr id="52" name="Text 50"/>
          <p:cNvSpPr/>
          <p:nvPr/>
        </p:nvSpPr>
        <p:spPr>
          <a:xfrm>
            <a:off x="8089583" y="3272790"/>
            <a:ext cx="2015847" cy="212169"/>
          </a:xfrm>
          <a:prstGeom prst="rect">
            <a:avLst/>
          </a:prstGeom>
          <a:noFill/>
          <a:ln/>
        </p:spPr>
        <p:txBody>
          <a:bodyPr wrap="none" lIns="0" tIns="0" rIns="0" bIns="0" rtlCol="0" anchor="t"/>
          <a:lstStyle/>
          <a:p>
            <a:pPr algn="ctr" indent="0" marL="0">
              <a:lnSpc>
                <a:spcPts val="1650"/>
              </a:lnSpc>
              <a:buNone/>
            </a:pPr>
            <a:r>
              <a:rPr lang="en-US" sz="1300" b="1" dirty="0">
                <a:solidFill>
                  <a:srgbClr val="E5DCE6"/>
                </a:solidFill>
                <a:latin typeface="Bricolage Grotesque Extra Bold" pitchFamily="34" charset="0"/>
                <a:ea typeface="Bricolage Grotesque Extra Bold" pitchFamily="34" charset="-122"/>
                <a:cs typeface="Bricolage Grotesque Extra Bold" pitchFamily="34" charset="-120"/>
              </a:rPr>
              <a:t>Mouth Toggle Cooldown</a:t>
            </a:r>
            <a:endParaRPr lang="en-US" sz="1300" dirty="0"/>
          </a:p>
        </p:txBody>
      </p:sp>
      <p:sp>
        <p:nvSpPr>
          <p:cNvPr id="53" name="Text 51"/>
          <p:cNvSpPr/>
          <p:nvPr/>
        </p:nvSpPr>
        <p:spPr>
          <a:xfrm>
            <a:off x="7488436" y="3620691"/>
            <a:ext cx="3218259" cy="173831"/>
          </a:xfrm>
          <a:prstGeom prst="rect">
            <a:avLst/>
          </a:prstGeom>
          <a:noFill/>
          <a:ln/>
        </p:spPr>
        <p:txBody>
          <a:bodyPr wrap="none" lIns="0" tIns="0" rIns="0" bIns="0" rtlCol="0" anchor="t"/>
          <a:lstStyle/>
          <a:p>
            <a:pPr algn="ctr" indent="0" marL="0">
              <a:lnSpc>
                <a:spcPts val="1350"/>
              </a:lnSpc>
              <a:buNone/>
            </a:pPr>
            <a:r>
              <a:rPr lang="en-US" sz="850" dirty="0">
                <a:solidFill>
                  <a:srgbClr val="E5DCE6"/>
                </a:solidFill>
                <a:latin typeface="Montserrat" pitchFamily="34" charset="0"/>
                <a:ea typeface="Montserrat" pitchFamily="34" charset="-122"/>
                <a:cs typeface="Montserrat" pitchFamily="34" charset="-120"/>
              </a:rPr>
              <a:t>Delay after mouth open/close</a:t>
            </a:r>
            <a:endParaRPr lang="en-US" sz="850" dirty="0"/>
          </a:p>
        </p:txBody>
      </p:sp>
      <p:sp>
        <p:nvSpPr>
          <p:cNvPr id="54" name="Text 52"/>
          <p:cNvSpPr/>
          <p:nvPr/>
        </p:nvSpPr>
        <p:spPr>
          <a:xfrm>
            <a:off x="10876478" y="2831544"/>
            <a:ext cx="3218259" cy="271582"/>
          </a:xfrm>
          <a:prstGeom prst="rect">
            <a:avLst/>
          </a:prstGeom>
          <a:noFill/>
          <a:ln/>
        </p:spPr>
        <p:txBody>
          <a:bodyPr wrap="none" lIns="0" tIns="0" rIns="0" bIns="0" rtlCol="0" anchor="t"/>
          <a:lstStyle/>
          <a:p>
            <a:pPr algn="ctr" indent="0" marL="0">
              <a:lnSpc>
                <a:spcPts val="2100"/>
              </a:lnSpc>
              <a:buNone/>
            </a:pPr>
            <a:r>
              <a:rPr lang="en-US" sz="2100" b="1" dirty="0">
                <a:solidFill>
                  <a:srgbClr val="E5DCE6"/>
                </a:solidFill>
                <a:latin typeface="Bricolage Grotesque Extra Bold" pitchFamily="34" charset="0"/>
                <a:ea typeface="Bricolage Grotesque Extra Bold" pitchFamily="34" charset="-122"/>
                <a:cs typeface="Bricolage Grotesque Extra Bold" pitchFamily="34" charset="-120"/>
              </a:rPr>
              <a:t>0.02</a:t>
            </a:r>
            <a:endParaRPr lang="en-US" sz="2100" dirty="0"/>
          </a:p>
        </p:txBody>
      </p:sp>
      <p:sp>
        <p:nvSpPr>
          <p:cNvPr id="55" name="Text 53"/>
          <p:cNvSpPr/>
          <p:nvPr/>
        </p:nvSpPr>
        <p:spPr>
          <a:xfrm>
            <a:off x="11636573" y="3272790"/>
            <a:ext cx="1697950" cy="212169"/>
          </a:xfrm>
          <a:prstGeom prst="rect">
            <a:avLst/>
          </a:prstGeom>
          <a:noFill/>
          <a:ln/>
        </p:spPr>
        <p:txBody>
          <a:bodyPr wrap="none" lIns="0" tIns="0" rIns="0" bIns="0" rtlCol="0" anchor="t"/>
          <a:lstStyle/>
          <a:p>
            <a:pPr algn="ctr" indent="0" marL="0">
              <a:lnSpc>
                <a:spcPts val="1650"/>
              </a:lnSpc>
              <a:buNone/>
            </a:pPr>
            <a:r>
              <a:rPr lang="en-US" sz="1300" b="1" dirty="0">
                <a:solidFill>
                  <a:srgbClr val="E5DCE6"/>
                </a:solidFill>
                <a:latin typeface="Bricolage Grotesque Extra Bold" pitchFamily="34" charset="0"/>
                <a:ea typeface="Bricolage Grotesque Extra Bold" pitchFamily="34" charset="-122"/>
                <a:cs typeface="Bricolage Grotesque Extra Bold" pitchFamily="34" charset="-120"/>
              </a:rPr>
              <a:t>Mouth Hysteresis</a:t>
            </a:r>
            <a:endParaRPr lang="en-US" sz="1300" dirty="0"/>
          </a:p>
        </p:txBody>
      </p:sp>
      <p:sp>
        <p:nvSpPr>
          <p:cNvPr id="56" name="Text 54"/>
          <p:cNvSpPr/>
          <p:nvPr/>
        </p:nvSpPr>
        <p:spPr>
          <a:xfrm>
            <a:off x="10876478" y="3620691"/>
            <a:ext cx="3218259" cy="173831"/>
          </a:xfrm>
          <a:prstGeom prst="rect">
            <a:avLst/>
          </a:prstGeom>
          <a:noFill/>
          <a:ln/>
        </p:spPr>
        <p:txBody>
          <a:bodyPr wrap="none" lIns="0" tIns="0" rIns="0" bIns="0" rtlCol="0" anchor="t"/>
          <a:lstStyle/>
          <a:p>
            <a:pPr algn="ctr" indent="0" marL="0">
              <a:lnSpc>
                <a:spcPts val="1350"/>
              </a:lnSpc>
              <a:buNone/>
            </a:pPr>
            <a:r>
              <a:rPr lang="en-US" sz="850" dirty="0">
                <a:solidFill>
                  <a:srgbClr val="E5DCE6"/>
                </a:solidFill>
                <a:latin typeface="Montserrat" pitchFamily="34" charset="0"/>
                <a:ea typeface="Montserrat" pitchFamily="34" charset="-122"/>
                <a:cs typeface="Montserrat" pitchFamily="34" charset="-120"/>
              </a:rPr>
              <a:t>Prevents rapid toggling</a:t>
            </a:r>
            <a:endParaRPr lang="en-US" sz="850" dirty="0"/>
          </a:p>
        </p:txBody>
      </p:sp>
      <p:sp>
        <p:nvSpPr>
          <p:cNvPr id="57" name="Text 55"/>
          <p:cNvSpPr/>
          <p:nvPr/>
        </p:nvSpPr>
        <p:spPr>
          <a:xfrm>
            <a:off x="7488436" y="4133969"/>
            <a:ext cx="3218259" cy="271582"/>
          </a:xfrm>
          <a:prstGeom prst="rect">
            <a:avLst/>
          </a:prstGeom>
          <a:noFill/>
          <a:ln/>
        </p:spPr>
        <p:txBody>
          <a:bodyPr wrap="none" lIns="0" tIns="0" rIns="0" bIns="0" rtlCol="0" anchor="t"/>
          <a:lstStyle/>
          <a:p>
            <a:pPr algn="ctr" indent="0" marL="0">
              <a:lnSpc>
                <a:spcPts val="2100"/>
              </a:lnSpc>
              <a:buNone/>
            </a:pPr>
            <a:r>
              <a:rPr lang="en-US" sz="2100" b="1" dirty="0">
                <a:solidFill>
                  <a:srgbClr val="E5DCE6"/>
                </a:solidFill>
                <a:latin typeface="Bricolage Grotesque Extra Bold" pitchFamily="34" charset="0"/>
                <a:ea typeface="Bricolage Grotesque Extra Bold" pitchFamily="34" charset="-122"/>
                <a:cs typeface="Bricolage Grotesque Extra Bold" pitchFamily="34" charset="-120"/>
              </a:rPr>
              <a:t>0.50s</a:t>
            </a:r>
            <a:endParaRPr lang="en-US" sz="2100" dirty="0"/>
          </a:p>
        </p:txBody>
      </p:sp>
      <p:sp>
        <p:nvSpPr>
          <p:cNvPr id="58" name="Text 56"/>
          <p:cNvSpPr/>
          <p:nvPr/>
        </p:nvSpPr>
        <p:spPr>
          <a:xfrm>
            <a:off x="8221742" y="4575215"/>
            <a:ext cx="1751648" cy="212169"/>
          </a:xfrm>
          <a:prstGeom prst="rect">
            <a:avLst/>
          </a:prstGeom>
          <a:noFill/>
          <a:ln/>
        </p:spPr>
        <p:txBody>
          <a:bodyPr wrap="none" lIns="0" tIns="0" rIns="0" bIns="0" rtlCol="0" anchor="t"/>
          <a:lstStyle/>
          <a:p>
            <a:pPr algn="ctr" indent="0" marL="0">
              <a:lnSpc>
                <a:spcPts val="1650"/>
              </a:lnSpc>
              <a:buNone/>
            </a:pPr>
            <a:r>
              <a:rPr lang="en-US" sz="1300" b="1" dirty="0">
                <a:solidFill>
                  <a:srgbClr val="E5DCE6"/>
                </a:solidFill>
                <a:latin typeface="Bricolage Grotesque Extra Bold" pitchFamily="34" charset="0"/>
                <a:ea typeface="Bricolage Grotesque Extra Bold" pitchFamily="34" charset="-122"/>
                <a:cs typeface="Bricolage Grotesque Extra Bold" pitchFamily="34" charset="-120"/>
              </a:rPr>
              <a:t>Long Blink Threshold</a:t>
            </a:r>
            <a:endParaRPr lang="en-US" sz="1300" dirty="0"/>
          </a:p>
        </p:txBody>
      </p:sp>
      <p:sp>
        <p:nvSpPr>
          <p:cNvPr id="59" name="Text 57"/>
          <p:cNvSpPr/>
          <p:nvPr/>
        </p:nvSpPr>
        <p:spPr>
          <a:xfrm>
            <a:off x="7488436" y="4923115"/>
            <a:ext cx="3218259" cy="173831"/>
          </a:xfrm>
          <a:prstGeom prst="rect">
            <a:avLst/>
          </a:prstGeom>
          <a:noFill/>
          <a:ln/>
        </p:spPr>
        <p:txBody>
          <a:bodyPr wrap="none" lIns="0" tIns="0" rIns="0" bIns="0" rtlCol="0" anchor="t"/>
          <a:lstStyle/>
          <a:p>
            <a:pPr algn="ctr" indent="0" marL="0">
              <a:lnSpc>
                <a:spcPts val="1350"/>
              </a:lnSpc>
              <a:buNone/>
            </a:pPr>
            <a:r>
              <a:rPr lang="en-US" sz="850" dirty="0">
                <a:solidFill>
                  <a:srgbClr val="E5DCE6"/>
                </a:solidFill>
                <a:latin typeface="Montserrat" pitchFamily="34" charset="0"/>
                <a:ea typeface="Montserrat" pitchFamily="34" charset="-122"/>
                <a:cs typeface="Montserrat" pitchFamily="34" charset="-120"/>
              </a:rPr>
              <a:t>Duration for blink activation</a:t>
            </a:r>
            <a:endParaRPr lang="en-US" sz="850" dirty="0"/>
          </a:p>
        </p:txBody>
      </p:sp>
      <p:sp>
        <p:nvSpPr>
          <p:cNvPr id="60" name="Text 58"/>
          <p:cNvSpPr/>
          <p:nvPr/>
        </p:nvSpPr>
        <p:spPr>
          <a:xfrm>
            <a:off x="10876478" y="4133969"/>
            <a:ext cx="3218259" cy="271582"/>
          </a:xfrm>
          <a:prstGeom prst="rect">
            <a:avLst/>
          </a:prstGeom>
          <a:noFill/>
          <a:ln/>
        </p:spPr>
        <p:txBody>
          <a:bodyPr wrap="none" lIns="0" tIns="0" rIns="0" bIns="0" rtlCol="0" anchor="t"/>
          <a:lstStyle/>
          <a:p>
            <a:pPr algn="ctr" indent="0" marL="0">
              <a:lnSpc>
                <a:spcPts val="2100"/>
              </a:lnSpc>
              <a:buNone/>
            </a:pPr>
            <a:r>
              <a:rPr lang="en-US" sz="2100" b="1" dirty="0">
                <a:solidFill>
                  <a:srgbClr val="E5DCE6"/>
                </a:solidFill>
                <a:latin typeface="Bricolage Grotesque Extra Bold" pitchFamily="34" charset="0"/>
                <a:ea typeface="Bricolage Grotesque Extra Bold" pitchFamily="34" charset="-122"/>
                <a:cs typeface="Bricolage Grotesque Extra Bold" pitchFamily="34" charset="-120"/>
              </a:rPr>
              <a:t>1s</a:t>
            </a:r>
            <a:endParaRPr lang="en-US" sz="2100" dirty="0"/>
          </a:p>
        </p:txBody>
      </p:sp>
      <p:sp>
        <p:nvSpPr>
          <p:cNvPr id="61" name="Text 59"/>
          <p:cNvSpPr/>
          <p:nvPr/>
        </p:nvSpPr>
        <p:spPr>
          <a:xfrm>
            <a:off x="11636573" y="4575215"/>
            <a:ext cx="1697950" cy="212169"/>
          </a:xfrm>
          <a:prstGeom prst="rect">
            <a:avLst/>
          </a:prstGeom>
          <a:noFill/>
          <a:ln/>
        </p:spPr>
        <p:txBody>
          <a:bodyPr wrap="none" lIns="0" tIns="0" rIns="0" bIns="0" rtlCol="0" anchor="t"/>
          <a:lstStyle/>
          <a:p>
            <a:pPr algn="ctr" indent="0" marL="0">
              <a:lnSpc>
                <a:spcPts val="1650"/>
              </a:lnSpc>
              <a:buNone/>
            </a:pPr>
            <a:r>
              <a:rPr lang="en-US" sz="1300" b="1" dirty="0">
                <a:solidFill>
                  <a:srgbClr val="E5DCE6"/>
                </a:solidFill>
                <a:latin typeface="Bricolage Grotesque Extra Bold" pitchFamily="34" charset="0"/>
                <a:ea typeface="Bricolage Grotesque Extra Bold" pitchFamily="34" charset="-122"/>
                <a:cs typeface="Bricolage Grotesque Extra Bold" pitchFamily="34" charset="-120"/>
              </a:rPr>
              <a:t>Blink Cooldown</a:t>
            </a:r>
            <a:endParaRPr lang="en-US" sz="1300" dirty="0"/>
          </a:p>
        </p:txBody>
      </p:sp>
      <p:sp>
        <p:nvSpPr>
          <p:cNvPr id="62" name="Text 60"/>
          <p:cNvSpPr/>
          <p:nvPr/>
        </p:nvSpPr>
        <p:spPr>
          <a:xfrm>
            <a:off x="10876478" y="4923115"/>
            <a:ext cx="3218259" cy="173831"/>
          </a:xfrm>
          <a:prstGeom prst="rect">
            <a:avLst/>
          </a:prstGeom>
          <a:noFill/>
          <a:ln/>
        </p:spPr>
        <p:txBody>
          <a:bodyPr wrap="none" lIns="0" tIns="0" rIns="0" bIns="0" rtlCol="0" anchor="t"/>
          <a:lstStyle/>
          <a:p>
            <a:pPr algn="ctr" indent="0" marL="0">
              <a:lnSpc>
                <a:spcPts val="1350"/>
              </a:lnSpc>
              <a:buNone/>
            </a:pPr>
            <a:r>
              <a:rPr lang="en-US" sz="850" dirty="0">
                <a:solidFill>
                  <a:srgbClr val="E5DCE6"/>
                </a:solidFill>
                <a:latin typeface="Montserrat" pitchFamily="34" charset="0"/>
                <a:ea typeface="Montserrat" pitchFamily="34" charset="-122"/>
                <a:cs typeface="Montserrat" pitchFamily="34" charset="-120"/>
              </a:rPr>
              <a:t>Delay after blink detection</a:t>
            </a:r>
            <a:endParaRPr lang="en-US" sz="850" dirty="0"/>
          </a:p>
        </p:txBody>
      </p:sp>
      <p:sp>
        <p:nvSpPr>
          <p:cNvPr id="63" name="Text 61"/>
          <p:cNvSpPr/>
          <p:nvPr/>
        </p:nvSpPr>
        <p:spPr>
          <a:xfrm>
            <a:off x="7488436" y="5436394"/>
            <a:ext cx="3218259" cy="271582"/>
          </a:xfrm>
          <a:prstGeom prst="rect">
            <a:avLst/>
          </a:prstGeom>
          <a:noFill/>
          <a:ln/>
        </p:spPr>
        <p:txBody>
          <a:bodyPr wrap="none" lIns="0" tIns="0" rIns="0" bIns="0" rtlCol="0" anchor="t"/>
          <a:lstStyle/>
          <a:p>
            <a:pPr algn="ctr" indent="0" marL="0">
              <a:lnSpc>
                <a:spcPts val="2100"/>
              </a:lnSpc>
              <a:buNone/>
            </a:pPr>
            <a:r>
              <a:rPr lang="en-US" sz="2100" b="1" dirty="0">
                <a:solidFill>
                  <a:srgbClr val="E5DCE6"/>
                </a:solidFill>
                <a:latin typeface="Bricolage Grotesque Extra Bold" pitchFamily="34" charset="0"/>
                <a:ea typeface="Bricolage Grotesque Extra Bold" pitchFamily="34" charset="-122"/>
                <a:cs typeface="Bricolage Grotesque Extra Bold" pitchFamily="34" charset="-120"/>
              </a:rPr>
              <a:t>60</a:t>
            </a:r>
            <a:endParaRPr lang="en-US" sz="2100" dirty="0"/>
          </a:p>
        </p:txBody>
      </p:sp>
      <p:sp>
        <p:nvSpPr>
          <p:cNvPr id="64" name="Text 62"/>
          <p:cNvSpPr/>
          <p:nvPr/>
        </p:nvSpPr>
        <p:spPr>
          <a:xfrm>
            <a:off x="8248531" y="5877639"/>
            <a:ext cx="1697950" cy="212169"/>
          </a:xfrm>
          <a:prstGeom prst="rect">
            <a:avLst/>
          </a:prstGeom>
          <a:noFill/>
          <a:ln/>
        </p:spPr>
        <p:txBody>
          <a:bodyPr wrap="none" lIns="0" tIns="0" rIns="0" bIns="0" rtlCol="0" anchor="t"/>
          <a:lstStyle/>
          <a:p>
            <a:pPr algn="ctr" indent="0" marL="0">
              <a:lnSpc>
                <a:spcPts val="1650"/>
              </a:lnSpc>
              <a:buNone/>
            </a:pPr>
            <a:r>
              <a:rPr lang="en-US" sz="1300" b="1" dirty="0">
                <a:solidFill>
                  <a:srgbClr val="E5DCE6"/>
                </a:solidFill>
                <a:latin typeface="Bricolage Grotesque Extra Bold" pitchFamily="34" charset="0"/>
                <a:ea typeface="Bricolage Grotesque Extra Bold" pitchFamily="34" charset="-122"/>
                <a:cs typeface="Bricolage Grotesque Extra Bold" pitchFamily="34" charset="-120"/>
              </a:rPr>
              <a:t>Iris Threshold</a:t>
            </a:r>
            <a:endParaRPr lang="en-US" sz="1300" dirty="0"/>
          </a:p>
        </p:txBody>
      </p:sp>
      <p:sp>
        <p:nvSpPr>
          <p:cNvPr id="65" name="Text 63"/>
          <p:cNvSpPr/>
          <p:nvPr/>
        </p:nvSpPr>
        <p:spPr>
          <a:xfrm>
            <a:off x="7488436" y="6225540"/>
            <a:ext cx="3218259" cy="173831"/>
          </a:xfrm>
          <a:prstGeom prst="rect">
            <a:avLst/>
          </a:prstGeom>
          <a:noFill/>
          <a:ln/>
        </p:spPr>
        <p:txBody>
          <a:bodyPr wrap="none" lIns="0" tIns="0" rIns="0" bIns="0" rtlCol="0" anchor="t"/>
          <a:lstStyle/>
          <a:p>
            <a:pPr algn="ctr" indent="0" marL="0">
              <a:lnSpc>
                <a:spcPts val="1350"/>
              </a:lnSpc>
              <a:buNone/>
            </a:pPr>
            <a:r>
              <a:rPr lang="en-US" sz="850" dirty="0">
                <a:solidFill>
                  <a:srgbClr val="E5DCE6"/>
                </a:solidFill>
                <a:latin typeface="Montserrat" pitchFamily="34" charset="0"/>
                <a:ea typeface="Montserrat" pitchFamily="34" charset="-122"/>
                <a:cs typeface="Montserrat" pitchFamily="34" charset="-120"/>
              </a:rPr>
              <a:t>Iris detection sensitivity</a:t>
            </a:r>
            <a:endParaRPr lang="en-US" sz="850" dirty="0"/>
          </a:p>
        </p:txBody>
      </p:sp>
      <p:sp>
        <p:nvSpPr>
          <p:cNvPr id="66" name="Text 64"/>
          <p:cNvSpPr/>
          <p:nvPr/>
        </p:nvSpPr>
        <p:spPr>
          <a:xfrm>
            <a:off x="10876478" y="5436394"/>
            <a:ext cx="3218259" cy="271582"/>
          </a:xfrm>
          <a:prstGeom prst="rect">
            <a:avLst/>
          </a:prstGeom>
          <a:noFill/>
          <a:ln/>
        </p:spPr>
        <p:txBody>
          <a:bodyPr wrap="none" lIns="0" tIns="0" rIns="0" bIns="0" rtlCol="0" anchor="t"/>
          <a:lstStyle/>
          <a:p>
            <a:pPr algn="ctr" indent="0" marL="0">
              <a:lnSpc>
                <a:spcPts val="2100"/>
              </a:lnSpc>
              <a:buNone/>
            </a:pPr>
            <a:r>
              <a:rPr lang="en-US" sz="2100" b="1" dirty="0">
                <a:solidFill>
                  <a:srgbClr val="E5DCE6"/>
                </a:solidFill>
                <a:latin typeface="Bricolage Grotesque Extra Bold" pitchFamily="34" charset="0"/>
                <a:ea typeface="Bricolage Grotesque Extra Bold" pitchFamily="34" charset="-122"/>
                <a:cs typeface="Bricolage Grotesque Extra Bold" pitchFamily="34" charset="-120"/>
              </a:rPr>
              <a:t>0.75</a:t>
            </a:r>
            <a:endParaRPr lang="en-US" sz="2100" dirty="0"/>
          </a:p>
        </p:txBody>
      </p:sp>
      <p:sp>
        <p:nvSpPr>
          <p:cNvPr id="67" name="Text 65"/>
          <p:cNvSpPr/>
          <p:nvPr/>
        </p:nvSpPr>
        <p:spPr>
          <a:xfrm>
            <a:off x="11636573" y="5877639"/>
            <a:ext cx="1697950" cy="212169"/>
          </a:xfrm>
          <a:prstGeom prst="rect">
            <a:avLst/>
          </a:prstGeom>
          <a:noFill/>
          <a:ln/>
        </p:spPr>
        <p:txBody>
          <a:bodyPr wrap="none" lIns="0" tIns="0" rIns="0" bIns="0" rtlCol="0" anchor="t"/>
          <a:lstStyle/>
          <a:p>
            <a:pPr algn="ctr" indent="0" marL="0">
              <a:lnSpc>
                <a:spcPts val="1650"/>
              </a:lnSpc>
              <a:buNone/>
            </a:pPr>
            <a:r>
              <a:rPr lang="en-US" sz="1300" b="1" dirty="0">
                <a:solidFill>
                  <a:srgbClr val="E5DCE6"/>
                </a:solidFill>
                <a:latin typeface="Bricolage Grotesque Extra Bold" pitchFamily="34" charset="0"/>
                <a:ea typeface="Bricolage Grotesque Extra Bold" pitchFamily="34" charset="-122"/>
                <a:cs typeface="Bricolage Grotesque Extra Bold" pitchFamily="34" charset="-120"/>
              </a:rPr>
              <a:t>Edge Gamma</a:t>
            </a:r>
            <a:endParaRPr lang="en-US" sz="1300" dirty="0"/>
          </a:p>
        </p:txBody>
      </p:sp>
      <p:sp>
        <p:nvSpPr>
          <p:cNvPr id="68" name="Text 66"/>
          <p:cNvSpPr/>
          <p:nvPr/>
        </p:nvSpPr>
        <p:spPr>
          <a:xfrm>
            <a:off x="10876478" y="6225540"/>
            <a:ext cx="3218259" cy="173831"/>
          </a:xfrm>
          <a:prstGeom prst="rect">
            <a:avLst/>
          </a:prstGeom>
          <a:noFill/>
          <a:ln/>
        </p:spPr>
        <p:txBody>
          <a:bodyPr wrap="none" lIns="0" tIns="0" rIns="0" bIns="0" rtlCol="0" anchor="t"/>
          <a:lstStyle/>
          <a:p>
            <a:pPr algn="ctr" indent="0" marL="0">
              <a:lnSpc>
                <a:spcPts val="1350"/>
              </a:lnSpc>
              <a:buNone/>
            </a:pPr>
            <a:r>
              <a:rPr lang="en-US" sz="850" dirty="0">
                <a:solidFill>
                  <a:srgbClr val="E5DCE6"/>
                </a:solidFill>
                <a:latin typeface="Montserrat" pitchFamily="34" charset="0"/>
                <a:ea typeface="Montserrat" pitchFamily="34" charset="-122"/>
                <a:cs typeface="Montserrat" pitchFamily="34" charset="-120"/>
              </a:rPr>
              <a:t>Corner acceleration factor</a:t>
            </a:r>
            <a:endParaRPr lang="en-US" sz="850" dirty="0"/>
          </a:p>
        </p:txBody>
      </p:sp>
      <p:sp>
        <p:nvSpPr>
          <p:cNvPr id="69" name="Text 67"/>
          <p:cNvSpPr/>
          <p:nvPr/>
        </p:nvSpPr>
        <p:spPr>
          <a:xfrm>
            <a:off x="7488436" y="6738818"/>
            <a:ext cx="3218259" cy="271582"/>
          </a:xfrm>
          <a:prstGeom prst="rect">
            <a:avLst/>
          </a:prstGeom>
          <a:noFill/>
          <a:ln/>
        </p:spPr>
        <p:txBody>
          <a:bodyPr wrap="none" lIns="0" tIns="0" rIns="0" bIns="0" rtlCol="0" anchor="t"/>
          <a:lstStyle/>
          <a:p>
            <a:pPr algn="ctr" indent="0" marL="0">
              <a:lnSpc>
                <a:spcPts val="2100"/>
              </a:lnSpc>
              <a:buNone/>
            </a:pPr>
            <a:r>
              <a:rPr lang="en-US" sz="2100" b="1" dirty="0">
                <a:solidFill>
                  <a:srgbClr val="E5DCE6"/>
                </a:solidFill>
                <a:latin typeface="Bricolage Grotesque Extra Bold" pitchFamily="34" charset="0"/>
                <a:ea typeface="Bricolage Grotesque Extra Bold" pitchFamily="34" charset="-122"/>
                <a:cs typeface="Bricolage Grotesque Extra Bold" pitchFamily="34" charset="-120"/>
              </a:rPr>
              <a:t>50</a:t>
            </a:r>
            <a:endParaRPr lang="en-US" sz="2100" dirty="0"/>
          </a:p>
        </p:txBody>
      </p:sp>
      <p:sp>
        <p:nvSpPr>
          <p:cNvPr id="70" name="Text 68"/>
          <p:cNvSpPr/>
          <p:nvPr/>
        </p:nvSpPr>
        <p:spPr>
          <a:xfrm>
            <a:off x="8248531" y="7180064"/>
            <a:ext cx="1697950" cy="212169"/>
          </a:xfrm>
          <a:prstGeom prst="rect">
            <a:avLst/>
          </a:prstGeom>
          <a:noFill/>
          <a:ln/>
        </p:spPr>
        <p:txBody>
          <a:bodyPr wrap="none" lIns="0" tIns="0" rIns="0" bIns="0" rtlCol="0" anchor="t"/>
          <a:lstStyle/>
          <a:p>
            <a:pPr algn="ctr" indent="0" marL="0">
              <a:lnSpc>
                <a:spcPts val="1650"/>
              </a:lnSpc>
              <a:buNone/>
            </a:pPr>
            <a:r>
              <a:rPr lang="en-US" sz="1300" b="1" dirty="0">
                <a:solidFill>
                  <a:srgbClr val="E5DCE6"/>
                </a:solidFill>
                <a:latin typeface="Bricolage Grotesque Extra Bold" pitchFamily="34" charset="0"/>
                <a:ea typeface="Bricolage Grotesque Extra Bold" pitchFamily="34" charset="-122"/>
                <a:cs typeface="Bricolage Grotesque Extra Bold" pitchFamily="34" charset="-120"/>
              </a:rPr>
              <a:t>Samples</a:t>
            </a:r>
            <a:endParaRPr lang="en-US" sz="1300" dirty="0"/>
          </a:p>
        </p:txBody>
      </p:sp>
      <p:sp>
        <p:nvSpPr>
          <p:cNvPr id="71" name="Text 69"/>
          <p:cNvSpPr/>
          <p:nvPr/>
        </p:nvSpPr>
        <p:spPr>
          <a:xfrm>
            <a:off x="7488436" y="7527965"/>
            <a:ext cx="3218259" cy="173831"/>
          </a:xfrm>
          <a:prstGeom prst="rect">
            <a:avLst/>
          </a:prstGeom>
          <a:noFill/>
          <a:ln/>
        </p:spPr>
        <p:txBody>
          <a:bodyPr wrap="none" lIns="0" tIns="0" rIns="0" bIns="0" rtlCol="0" anchor="t"/>
          <a:lstStyle/>
          <a:p>
            <a:pPr algn="ctr" indent="0" marL="0">
              <a:lnSpc>
                <a:spcPts val="1350"/>
              </a:lnSpc>
              <a:buNone/>
            </a:pPr>
            <a:r>
              <a:rPr lang="en-US" sz="850" dirty="0">
                <a:solidFill>
                  <a:srgbClr val="E5DCE6"/>
                </a:solidFill>
                <a:latin typeface="Montserrat" pitchFamily="34" charset="0"/>
                <a:ea typeface="Montserrat" pitchFamily="34" charset="-122"/>
                <a:cs typeface="Montserrat" pitchFamily="34" charset="-120"/>
              </a:rPr>
              <a:t>Per calibration point</a:t>
            </a:r>
            <a:endParaRPr lang="en-US" sz="850" dirty="0"/>
          </a:p>
        </p:txBody>
      </p:sp>
      <p:sp>
        <p:nvSpPr>
          <p:cNvPr id="72" name="Text 70"/>
          <p:cNvSpPr/>
          <p:nvPr/>
        </p:nvSpPr>
        <p:spPr>
          <a:xfrm>
            <a:off x="10876478" y="6738818"/>
            <a:ext cx="3218259" cy="271582"/>
          </a:xfrm>
          <a:prstGeom prst="rect">
            <a:avLst/>
          </a:prstGeom>
          <a:noFill/>
          <a:ln/>
        </p:spPr>
        <p:txBody>
          <a:bodyPr wrap="none" lIns="0" tIns="0" rIns="0" bIns="0" rtlCol="0" anchor="t"/>
          <a:lstStyle/>
          <a:p>
            <a:pPr algn="ctr" indent="0" marL="0">
              <a:lnSpc>
                <a:spcPts val="2100"/>
              </a:lnSpc>
              <a:buNone/>
            </a:pPr>
            <a:r>
              <a:rPr lang="en-US" sz="2100" b="1" dirty="0">
                <a:solidFill>
                  <a:srgbClr val="E5DCE6"/>
                </a:solidFill>
                <a:latin typeface="Bricolage Grotesque Extra Bold" pitchFamily="34" charset="0"/>
                <a:ea typeface="Bricolage Grotesque Extra Bold" pitchFamily="34" charset="-122"/>
                <a:cs typeface="Bricolage Grotesque Extra Bold" pitchFamily="34" charset="-120"/>
              </a:rPr>
              <a:t>10</a:t>
            </a:r>
            <a:endParaRPr lang="en-US" sz="2100" dirty="0"/>
          </a:p>
        </p:txBody>
      </p:sp>
      <p:sp>
        <p:nvSpPr>
          <p:cNvPr id="73" name="Text 71"/>
          <p:cNvSpPr/>
          <p:nvPr/>
        </p:nvSpPr>
        <p:spPr>
          <a:xfrm>
            <a:off x="11636573" y="7180064"/>
            <a:ext cx="1697950" cy="212169"/>
          </a:xfrm>
          <a:prstGeom prst="rect">
            <a:avLst/>
          </a:prstGeom>
          <a:noFill/>
          <a:ln/>
        </p:spPr>
        <p:txBody>
          <a:bodyPr wrap="none" lIns="0" tIns="0" rIns="0" bIns="0" rtlCol="0" anchor="t"/>
          <a:lstStyle/>
          <a:p>
            <a:pPr algn="ctr" indent="0" marL="0">
              <a:lnSpc>
                <a:spcPts val="1650"/>
              </a:lnSpc>
              <a:buNone/>
            </a:pPr>
            <a:r>
              <a:rPr lang="en-US" sz="1300" b="1" dirty="0">
                <a:solidFill>
                  <a:srgbClr val="E5DCE6"/>
                </a:solidFill>
                <a:latin typeface="Bricolage Grotesque Extra Bold" pitchFamily="34" charset="0"/>
                <a:ea typeface="Bricolage Grotesque Extra Bold" pitchFamily="34" charset="-122"/>
                <a:cs typeface="Bricolage Grotesque Extra Bold" pitchFamily="34" charset="-120"/>
              </a:rPr>
              <a:t>Smooth Window</a:t>
            </a:r>
            <a:endParaRPr lang="en-US" sz="1300" dirty="0"/>
          </a:p>
        </p:txBody>
      </p:sp>
      <p:sp>
        <p:nvSpPr>
          <p:cNvPr id="74" name="Text 72"/>
          <p:cNvSpPr/>
          <p:nvPr/>
        </p:nvSpPr>
        <p:spPr>
          <a:xfrm>
            <a:off x="10876478" y="7527965"/>
            <a:ext cx="3218259" cy="173831"/>
          </a:xfrm>
          <a:prstGeom prst="rect">
            <a:avLst/>
          </a:prstGeom>
          <a:noFill/>
          <a:ln/>
        </p:spPr>
        <p:txBody>
          <a:bodyPr wrap="none" lIns="0" tIns="0" rIns="0" bIns="0" rtlCol="0" anchor="t"/>
          <a:lstStyle/>
          <a:p>
            <a:pPr algn="ctr" indent="0" marL="0">
              <a:lnSpc>
                <a:spcPts val="1350"/>
              </a:lnSpc>
              <a:buNone/>
            </a:pPr>
            <a:r>
              <a:rPr lang="en-US" sz="850" dirty="0">
                <a:solidFill>
                  <a:srgbClr val="E5DCE6"/>
                </a:solidFill>
                <a:latin typeface="Montserrat" pitchFamily="34" charset="0"/>
                <a:ea typeface="Montserrat" pitchFamily="34" charset="-122"/>
                <a:cs typeface="Montserrat" pitchFamily="34" charset="-120"/>
              </a:rPr>
              <a:t>Frame averaging buffer</a:t>
            </a:r>
            <a:endParaRPr lang="en-US" sz="8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681633" y="468630"/>
            <a:ext cx="4867037" cy="532448"/>
          </a:xfrm>
          <a:prstGeom prst="rect">
            <a:avLst/>
          </a:prstGeom>
          <a:noFill/>
          <a:ln/>
        </p:spPr>
        <p:txBody>
          <a:bodyPr wrap="none" lIns="0" tIns="0" rIns="0" bIns="0" rtlCol="0" anchor="t"/>
          <a:lstStyle/>
          <a:p>
            <a:pPr algn="l" indent="0" marL="0">
              <a:lnSpc>
                <a:spcPts val="4150"/>
              </a:lnSpc>
              <a:buNone/>
            </a:pPr>
            <a:r>
              <a:rPr lang="en-US" sz="3350" b="1" dirty="0">
                <a:solidFill>
                  <a:srgbClr val="EEAEF6"/>
                </a:solidFill>
                <a:latin typeface="Bricolage Grotesque Extra Bold" pitchFamily="34" charset="0"/>
                <a:ea typeface="Bricolage Grotesque Extra Bold" pitchFamily="34" charset="-122"/>
                <a:cs typeface="Bricolage Grotesque Extra Bold" pitchFamily="34" charset="-120"/>
              </a:rPr>
              <a:t>Results &amp; Performance</a:t>
            </a:r>
            <a:endParaRPr lang="en-US" sz="3350" dirty="0"/>
          </a:p>
        </p:txBody>
      </p:sp>
      <p:sp>
        <p:nvSpPr>
          <p:cNvPr id="3" name="Text 1"/>
          <p:cNvSpPr/>
          <p:nvPr/>
        </p:nvSpPr>
        <p:spPr>
          <a:xfrm>
            <a:off x="681633" y="1426964"/>
            <a:ext cx="3552111" cy="319445"/>
          </a:xfrm>
          <a:prstGeom prst="rect">
            <a:avLst/>
          </a:prstGeom>
          <a:noFill/>
          <a:ln/>
        </p:spPr>
        <p:txBody>
          <a:bodyPr wrap="none" lIns="0" tIns="0" rIns="0" bIns="0" rtlCol="0" anchor="t"/>
          <a:lstStyle/>
          <a:p>
            <a:pPr algn="l" indent="0" marL="0">
              <a:lnSpc>
                <a:spcPts val="2500"/>
              </a:lnSpc>
              <a:buNone/>
            </a:pPr>
            <a:r>
              <a:rPr lang="en-US" sz="2000" b="1" dirty="0">
                <a:solidFill>
                  <a:srgbClr val="EEAEF6"/>
                </a:solidFill>
                <a:latin typeface="Bricolage Grotesque Extra Bold" pitchFamily="34" charset="0"/>
                <a:ea typeface="Bricolage Grotesque Extra Bold" pitchFamily="34" charset="-122"/>
                <a:cs typeface="Bricolage Grotesque Extra Bold" pitchFamily="34" charset="-120"/>
              </a:rPr>
              <a:t>Key Performance Indicators</a:t>
            </a:r>
            <a:endParaRPr lang="en-US" sz="2000" dirty="0"/>
          </a:p>
        </p:txBody>
      </p:sp>
      <p:sp>
        <p:nvSpPr>
          <p:cNvPr id="4" name="Text 2"/>
          <p:cNvSpPr/>
          <p:nvPr/>
        </p:nvSpPr>
        <p:spPr>
          <a:xfrm>
            <a:off x="681633" y="2023229"/>
            <a:ext cx="3106341" cy="340757"/>
          </a:xfrm>
          <a:prstGeom prst="rect">
            <a:avLst/>
          </a:prstGeom>
          <a:noFill/>
          <a:ln/>
        </p:spPr>
        <p:txBody>
          <a:bodyPr wrap="none" lIns="0" tIns="0" rIns="0" bIns="0" rtlCol="0" anchor="t"/>
          <a:lstStyle/>
          <a:p>
            <a:pPr algn="ctr" indent="0" marL="0">
              <a:lnSpc>
                <a:spcPts val="2650"/>
              </a:lnSpc>
              <a:buNone/>
            </a:pPr>
            <a:r>
              <a:rPr lang="en-US" sz="2650" b="1" dirty="0">
                <a:solidFill>
                  <a:srgbClr val="E5DCE6"/>
                </a:solidFill>
                <a:latin typeface="Bricolage Grotesque Extra Bold" pitchFamily="34" charset="0"/>
                <a:ea typeface="Bricolage Grotesque Extra Bold" pitchFamily="34" charset="-122"/>
                <a:cs typeface="Bricolage Grotesque Extra Bold" pitchFamily="34" charset="-120"/>
              </a:rPr>
              <a:t>—</a:t>
            </a:r>
            <a:endParaRPr lang="en-US" sz="2650" dirty="0"/>
          </a:p>
        </p:txBody>
      </p:sp>
      <p:sp>
        <p:nvSpPr>
          <p:cNvPr id="5" name="Text 3"/>
          <p:cNvSpPr/>
          <p:nvPr/>
        </p:nvSpPr>
        <p:spPr>
          <a:xfrm>
            <a:off x="1169670" y="2576870"/>
            <a:ext cx="2130147" cy="266224"/>
          </a:xfrm>
          <a:prstGeom prst="rect">
            <a:avLst/>
          </a:prstGeom>
          <a:noFill/>
          <a:ln/>
        </p:spPr>
        <p:txBody>
          <a:bodyPr wrap="none" lIns="0" tIns="0" rIns="0" bIns="0" rtlCol="0" anchor="t"/>
          <a:lstStyle/>
          <a:p>
            <a:pPr algn="ctr" indent="0" marL="0">
              <a:lnSpc>
                <a:spcPts val="2050"/>
              </a:lnSpc>
              <a:buNone/>
            </a:pPr>
            <a:r>
              <a:rPr lang="en-US" sz="1650" b="1" dirty="0">
                <a:solidFill>
                  <a:srgbClr val="E5DCE6"/>
                </a:solidFill>
                <a:latin typeface="Bricolage Grotesque Extra Bold" pitchFamily="34" charset="0"/>
                <a:ea typeface="Bricolage Grotesque Extra Bold" pitchFamily="34" charset="-122"/>
                <a:cs typeface="Bricolage Grotesque Extra Bold" pitchFamily="34" charset="-120"/>
              </a:rPr>
              <a:t>Cursor Accuracy</a:t>
            </a:r>
            <a:endParaRPr lang="en-US" sz="1650" dirty="0"/>
          </a:p>
        </p:txBody>
      </p:sp>
      <p:sp>
        <p:nvSpPr>
          <p:cNvPr id="6" name="Text 4"/>
          <p:cNvSpPr/>
          <p:nvPr/>
        </p:nvSpPr>
        <p:spPr>
          <a:xfrm>
            <a:off x="681633" y="3013472"/>
            <a:ext cx="3106341" cy="1090136"/>
          </a:xfrm>
          <a:prstGeom prst="rect">
            <a:avLst/>
          </a:prstGeom>
          <a:noFill/>
          <a:ln/>
        </p:spPr>
        <p:txBody>
          <a:bodyPr wrap="square" lIns="0" tIns="0" rIns="0" bIns="0" rtlCol="0" anchor="t"/>
          <a:lstStyle/>
          <a:p>
            <a:pPr algn="ctr" indent="0" marL="0">
              <a:lnSpc>
                <a:spcPts val="2100"/>
              </a:lnSpc>
              <a:buNone/>
            </a:pPr>
            <a:r>
              <a:rPr lang="en-US" sz="1300" dirty="0">
                <a:solidFill>
                  <a:srgbClr val="E5DCE6"/>
                </a:solidFill>
                <a:latin typeface="Montserrat" pitchFamily="34" charset="0"/>
                <a:ea typeface="Montserrat" pitchFamily="34" charset="-122"/>
                <a:cs typeface="Montserrat" pitchFamily="34" charset="-120"/>
              </a:rPr>
              <a:t>Functional for general navigation but lacks precision for fine targeting tasks. Can be optimized with better calibration algorithms.</a:t>
            </a:r>
            <a:endParaRPr lang="en-US" sz="1300" dirty="0"/>
          </a:p>
        </p:txBody>
      </p:sp>
      <p:sp>
        <p:nvSpPr>
          <p:cNvPr id="7" name="Text 5"/>
          <p:cNvSpPr/>
          <p:nvPr/>
        </p:nvSpPr>
        <p:spPr>
          <a:xfrm>
            <a:off x="4000976" y="2023229"/>
            <a:ext cx="3106341" cy="340757"/>
          </a:xfrm>
          <a:prstGeom prst="rect">
            <a:avLst/>
          </a:prstGeom>
          <a:noFill/>
          <a:ln/>
        </p:spPr>
        <p:txBody>
          <a:bodyPr wrap="none" lIns="0" tIns="0" rIns="0" bIns="0" rtlCol="0" anchor="t"/>
          <a:lstStyle/>
          <a:p>
            <a:pPr algn="ctr" indent="0" marL="0">
              <a:lnSpc>
                <a:spcPts val="2650"/>
              </a:lnSpc>
              <a:buNone/>
            </a:pPr>
            <a:r>
              <a:rPr lang="en-US" sz="2650" b="1" dirty="0">
                <a:solidFill>
                  <a:srgbClr val="E5DCE6"/>
                </a:solidFill>
                <a:latin typeface="Bricolage Grotesque Extra Bold" pitchFamily="34" charset="0"/>
                <a:ea typeface="Bricolage Grotesque Extra Bold" pitchFamily="34" charset="-122"/>
                <a:cs typeface="Bricolage Grotesque Extra Bold" pitchFamily="34" charset="-120"/>
              </a:rPr>
              <a:t>—</a:t>
            </a:r>
            <a:endParaRPr lang="en-US" sz="2650" dirty="0"/>
          </a:p>
        </p:txBody>
      </p:sp>
      <p:sp>
        <p:nvSpPr>
          <p:cNvPr id="8" name="Text 6"/>
          <p:cNvSpPr/>
          <p:nvPr/>
        </p:nvSpPr>
        <p:spPr>
          <a:xfrm>
            <a:off x="4489013" y="2576870"/>
            <a:ext cx="2130147" cy="266224"/>
          </a:xfrm>
          <a:prstGeom prst="rect">
            <a:avLst/>
          </a:prstGeom>
          <a:noFill/>
          <a:ln/>
        </p:spPr>
        <p:txBody>
          <a:bodyPr wrap="none" lIns="0" tIns="0" rIns="0" bIns="0" rtlCol="0" anchor="t"/>
          <a:lstStyle/>
          <a:p>
            <a:pPr algn="ctr" indent="0" marL="0">
              <a:lnSpc>
                <a:spcPts val="2050"/>
              </a:lnSpc>
              <a:buNone/>
            </a:pPr>
            <a:r>
              <a:rPr lang="en-US" sz="1650" b="1" dirty="0">
                <a:solidFill>
                  <a:srgbClr val="E5DCE6"/>
                </a:solidFill>
                <a:latin typeface="Bricolage Grotesque Extra Bold" pitchFamily="34" charset="0"/>
                <a:ea typeface="Bricolage Grotesque Extra Bold" pitchFamily="34" charset="-122"/>
                <a:cs typeface="Bricolage Grotesque Extra Bold" pitchFamily="34" charset="-120"/>
              </a:rPr>
              <a:t>Blink Detection</a:t>
            </a:r>
            <a:endParaRPr lang="en-US" sz="1650" dirty="0"/>
          </a:p>
        </p:txBody>
      </p:sp>
      <p:sp>
        <p:nvSpPr>
          <p:cNvPr id="9" name="Text 7"/>
          <p:cNvSpPr/>
          <p:nvPr/>
        </p:nvSpPr>
        <p:spPr>
          <a:xfrm>
            <a:off x="4000976" y="3013472"/>
            <a:ext cx="3106341" cy="1362670"/>
          </a:xfrm>
          <a:prstGeom prst="rect">
            <a:avLst/>
          </a:prstGeom>
          <a:noFill/>
          <a:ln/>
        </p:spPr>
        <p:txBody>
          <a:bodyPr wrap="square" lIns="0" tIns="0" rIns="0" bIns="0" rtlCol="0" anchor="t"/>
          <a:lstStyle/>
          <a:p>
            <a:pPr algn="ctr" indent="0" marL="0">
              <a:lnSpc>
                <a:spcPts val="2100"/>
              </a:lnSpc>
              <a:buNone/>
            </a:pPr>
            <a:r>
              <a:rPr lang="en-US" sz="1300" dirty="0">
                <a:solidFill>
                  <a:srgbClr val="E5DCE6"/>
                </a:solidFill>
                <a:latin typeface="Montserrat" pitchFamily="34" charset="0"/>
                <a:ea typeface="Montserrat" pitchFamily="34" charset="-122"/>
                <a:cs typeface="Montserrat" pitchFamily="34" charset="-120"/>
              </a:rPr>
              <a:t>Generally reliable for command recognition but suffers from false positives during natural blinking. Tuning thresholds can improve accuracy.</a:t>
            </a:r>
            <a:endParaRPr lang="en-US" sz="1300" dirty="0"/>
          </a:p>
        </p:txBody>
      </p:sp>
      <p:sp>
        <p:nvSpPr>
          <p:cNvPr id="10" name="Text 8"/>
          <p:cNvSpPr/>
          <p:nvPr/>
        </p:nvSpPr>
        <p:spPr>
          <a:xfrm>
            <a:off x="681633" y="4802029"/>
            <a:ext cx="3106341" cy="340757"/>
          </a:xfrm>
          <a:prstGeom prst="rect">
            <a:avLst/>
          </a:prstGeom>
          <a:noFill/>
          <a:ln/>
        </p:spPr>
        <p:txBody>
          <a:bodyPr wrap="none" lIns="0" tIns="0" rIns="0" bIns="0" rtlCol="0" anchor="t"/>
          <a:lstStyle/>
          <a:p>
            <a:pPr algn="ctr" indent="0" marL="0">
              <a:lnSpc>
                <a:spcPts val="2650"/>
              </a:lnSpc>
              <a:buNone/>
            </a:pPr>
            <a:r>
              <a:rPr lang="en-US" sz="2650" b="1" dirty="0">
                <a:solidFill>
                  <a:srgbClr val="E5DCE6"/>
                </a:solidFill>
                <a:latin typeface="Bricolage Grotesque Extra Bold" pitchFamily="34" charset="0"/>
                <a:ea typeface="Bricolage Grotesque Extra Bold" pitchFamily="34" charset="-122"/>
                <a:cs typeface="Bricolage Grotesque Extra Bold" pitchFamily="34" charset="-120"/>
              </a:rPr>
              <a:t>—</a:t>
            </a:r>
            <a:endParaRPr lang="en-US" sz="2650" dirty="0"/>
          </a:p>
        </p:txBody>
      </p:sp>
      <p:sp>
        <p:nvSpPr>
          <p:cNvPr id="11" name="Text 9"/>
          <p:cNvSpPr/>
          <p:nvPr/>
        </p:nvSpPr>
        <p:spPr>
          <a:xfrm>
            <a:off x="1169670" y="5355669"/>
            <a:ext cx="2130147" cy="266224"/>
          </a:xfrm>
          <a:prstGeom prst="rect">
            <a:avLst/>
          </a:prstGeom>
          <a:noFill/>
          <a:ln/>
        </p:spPr>
        <p:txBody>
          <a:bodyPr wrap="none" lIns="0" tIns="0" rIns="0" bIns="0" rtlCol="0" anchor="t"/>
          <a:lstStyle/>
          <a:p>
            <a:pPr algn="ctr" indent="0" marL="0">
              <a:lnSpc>
                <a:spcPts val="2050"/>
              </a:lnSpc>
              <a:buNone/>
            </a:pPr>
            <a:r>
              <a:rPr lang="en-US" sz="1650" b="1" dirty="0">
                <a:solidFill>
                  <a:srgbClr val="E5DCE6"/>
                </a:solidFill>
                <a:latin typeface="Bricolage Grotesque Extra Bold" pitchFamily="34" charset="0"/>
                <a:ea typeface="Bricolage Grotesque Extra Bold" pitchFamily="34" charset="-122"/>
                <a:cs typeface="Bricolage Grotesque Extra Bold" pitchFamily="34" charset="-120"/>
              </a:rPr>
              <a:t>System Latency</a:t>
            </a:r>
            <a:endParaRPr lang="en-US" sz="1650" dirty="0"/>
          </a:p>
        </p:txBody>
      </p:sp>
      <p:sp>
        <p:nvSpPr>
          <p:cNvPr id="12" name="Text 10"/>
          <p:cNvSpPr/>
          <p:nvPr/>
        </p:nvSpPr>
        <p:spPr>
          <a:xfrm>
            <a:off x="681633" y="5792272"/>
            <a:ext cx="3106341" cy="817602"/>
          </a:xfrm>
          <a:prstGeom prst="rect">
            <a:avLst/>
          </a:prstGeom>
          <a:noFill/>
          <a:ln/>
        </p:spPr>
        <p:txBody>
          <a:bodyPr wrap="square" lIns="0" tIns="0" rIns="0" bIns="0" rtlCol="0" anchor="t"/>
          <a:lstStyle/>
          <a:p>
            <a:pPr algn="ctr" indent="0" marL="0">
              <a:lnSpc>
                <a:spcPts val="2100"/>
              </a:lnSpc>
              <a:buNone/>
            </a:pPr>
            <a:r>
              <a:rPr lang="en-US" sz="1300" dirty="0">
                <a:solidFill>
                  <a:srgbClr val="E5DCE6"/>
                </a:solidFill>
                <a:latin typeface="Montserrat" pitchFamily="34" charset="0"/>
                <a:ea typeface="Montserrat" pitchFamily="34" charset="-122"/>
                <a:cs typeface="Montserrat" pitchFamily="34" charset="-120"/>
              </a:rPr>
              <a:t>Responsive enough for real-time interaction with minimal noticeable delay during normal use.</a:t>
            </a:r>
            <a:endParaRPr lang="en-US" sz="1300" dirty="0"/>
          </a:p>
        </p:txBody>
      </p:sp>
      <p:sp>
        <p:nvSpPr>
          <p:cNvPr id="13" name="Text 11"/>
          <p:cNvSpPr/>
          <p:nvPr/>
        </p:nvSpPr>
        <p:spPr>
          <a:xfrm>
            <a:off x="4000976" y="4802029"/>
            <a:ext cx="3106341" cy="340757"/>
          </a:xfrm>
          <a:prstGeom prst="rect">
            <a:avLst/>
          </a:prstGeom>
          <a:noFill/>
          <a:ln/>
        </p:spPr>
        <p:txBody>
          <a:bodyPr wrap="none" lIns="0" tIns="0" rIns="0" bIns="0" rtlCol="0" anchor="t"/>
          <a:lstStyle/>
          <a:p>
            <a:pPr algn="ctr" indent="0" marL="0">
              <a:lnSpc>
                <a:spcPts val="2650"/>
              </a:lnSpc>
              <a:buNone/>
            </a:pPr>
            <a:r>
              <a:rPr lang="en-US" sz="2650" b="1" dirty="0">
                <a:solidFill>
                  <a:srgbClr val="E5DCE6"/>
                </a:solidFill>
                <a:latin typeface="Bricolage Grotesque Extra Bold" pitchFamily="34" charset="0"/>
                <a:ea typeface="Bricolage Grotesque Extra Bold" pitchFamily="34" charset="-122"/>
                <a:cs typeface="Bricolage Grotesque Extra Bold" pitchFamily="34" charset="-120"/>
              </a:rPr>
              <a:t>—</a:t>
            </a:r>
            <a:endParaRPr lang="en-US" sz="2650" dirty="0"/>
          </a:p>
        </p:txBody>
      </p:sp>
      <p:sp>
        <p:nvSpPr>
          <p:cNvPr id="14" name="Text 12"/>
          <p:cNvSpPr/>
          <p:nvPr/>
        </p:nvSpPr>
        <p:spPr>
          <a:xfrm>
            <a:off x="4424601" y="5355669"/>
            <a:ext cx="2258973" cy="266224"/>
          </a:xfrm>
          <a:prstGeom prst="rect">
            <a:avLst/>
          </a:prstGeom>
          <a:noFill/>
          <a:ln/>
        </p:spPr>
        <p:txBody>
          <a:bodyPr wrap="none" lIns="0" tIns="0" rIns="0" bIns="0" rtlCol="0" anchor="t"/>
          <a:lstStyle/>
          <a:p>
            <a:pPr algn="ctr" indent="0" marL="0">
              <a:lnSpc>
                <a:spcPts val="2050"/>
              </a:lnSpc>
              <a:buNone/>
            </a:pPr>
            <a:r>
              <a:rPr lang="en-US" sz="1650" b="1" dirty="0">
                <a:solidFill>
                  <a:srgbClr val="E5DCE6"/>
                </a:solidFill>
                <a:latin typeface="Bricolage Grotesque Extra Bold" pitchFamily="34" charset="0"/>
                <a:ea typeface="Bricolage Grotesque Extra Bold" pitchFamily="34" charset="-122"/>
                <a:cs typeface="Bricolage Grotesque Extra Bold" pitchFamily="34" charset="-120"/>
              </a:rPr>
              <a:t>Display Compatibility</a:t>
            </a:r>
            <a:endParaRPr lang="en-US" sz="1650" dirty="0"/>
          </a:p>
        </p:txBody>
      </p:sp>
      <p:sp>
        <p:nvSpPr>
          <p:cNvPr id="15" name="Text 13"/>
          <p:cNvSpPr/>
          <p:nvPr/>
        </p:nvSpPr>
        <p:spPr>
          <a:xfrm>
            <a:off x="4000976" y="5792272"/>
            <a:ext cx="3106341" cy="817602"/>
          </a:xfrm>
          <a:prstGeom prst="rect">
            <a:avLst/>
          </a:prstGeom>
          <a:noFill/>
          <a:ln/>
        </p:spPr>
        <p:txBody>
          <a:bodyPr wrap="square" lIns="0" tIns="0" rIns="0" bIns="0" rtlCol="0" anchor="t"/>
          <a:lstStyle/>
          <a:p>
            <a:pPr algn="ctr" indent="0" marL="0">
              <a:lnSpc>
                <a:spcPts val="2100"/>
              </a:lnSpc>
              <a:buNone/>
            </a:pPr>
            <a:r>
              <a:rPr lang="en-US" sz="1300" dirty="0">
                <a:solidFill>
                  <a:srgbClr val="E5DCE6"/>
                </a:solidFill>
                <a:latin typeface="Montserrat" pitchFamily="34" charset="0"/>
                <a:ea typeface="Montserrat" pitchFamily="34" charset="-122"/>
                <a:cs typeface="Montserrat" pitchFamily="34" charset="-120"/>
              </a:rPr>
              <a:t>Works across various screen resolutions and sizes with proper calibration adjustments.</a:t>
            </a:r>
            <a:endParaRPr lang="en-US" sz="1300" dirty="0"/>
          </a:p>
        </p:txBody>
      </p:sp>
      <p:sp>
        <p:nvSpPr>
          <p:cNvPr id="16" name="Shape 14"/>
          <p:cNvSpPr/>
          <p:nvPr/>
        </p:nvSpPr>
        <p:spPr>
          <a:xfrm>
            <a:off x="7530703" y="1448276"/>
            <a:ext cx="6425684" cy="2577346"/>
          </a:xfrm>
          <a:prstGeom prst="roundRect">
            <a:avLst>
              <a:gd name="adj" fmla="val 2777"/>
            </a:avLst>
          </a:prstGeom>
          <a:solidFill>
            <a:srgbClr val="090E3F"/>
          </a:solidFill>
          <a:ln w="22860">
            <a:solidFill>
              <a:srgbClr val="414677"/>
            </a:solidFill>
            <a:prstDash val="solid"/>
          </a:ln>
        </p:spPr>
      </p:sp>
      <p:sp>
        <p:nvSpPr>
          <p:cNvPr id="17" name="Text 15"/>
          <p:cNvSpPr/>
          <p:nvPr/>
        </p:nvSpPr>
        <p:spPr>
          <a:xfrm>
            <a:off x="7723942" y="1641515"/>
            <a:ext cx="2130147" cy="266224"/>
          </a:xfrm>
          <a:prstGeom prst="rect">
            <a:avLst/>
          </a:prstGeom>
          <a:noFill/>
          <a:ln/>
        </p:spPr>
        <p:txBody>
          <a:bodyPr wrap="none" lIns="0" tIns="0" rIns="0" bIns="0" rtlCol="0" anchor="t"/>
          <a:lstStyle/>
          <a:p>
            <a:pPr algn="l" indent="0" marL="0">
              <a:lnSpc>
                <a:spcPts val="2050"/>
              </a:lnSpc>
              <a:buNone/>
            </a:pPr>
            <a:r>
              <a:rPr lang="en-US" sz="1650" b="1" dirty="0">
                <a:solidFill>
                  <a:srgbClr val="E5DCE6"/>
                </a:solidFill>
                <a:latin typeface="Bricolage Grotesque Extra Bold" pitchFamily="34" charset="0"/>
                <a:ea typeface="Bricolage Grotesque Extra Bold" pitchFamily="34" charset="-122"/>
                <a:cs typeface="Bricolage Grotesque Extra Bold" pitchFamily="34" charset="-120"/>
              </a:rPr>
              <a:t>Successful Aspects</a:t>
            </a:r>
            <a:endParaRPr lang="en-US" sz="1650" dirty="0"/>
          </a:p>
        </p:txBody>
      </p:sp>
      <p:sp>
        <p:nvSpPr>
          <p:cNvPr id="18" name="Text 16"/>
          <p:cNvSpPr/>
          <p:nvPr/>
        </p:nvSpPr>
        <p:spPr>
          <a:xfrm>
            <a:off x="7723942" y="2078117"/>
            <a:ext cx="6039207" cy="545068"/>
          </a:xfrm>
          <a:prstGeom prst="rect">
            <a:avLst/>
          </a:prstGeom>
          <a:noFill/>
          <a:ln/>
        </p:spPr>
        <p:txBody>
          <a:bodyPr wrap="square" lIns="0" tIns="0" rIns="0" bIns="0" rtlCol="0" anchor="t"/>
          <a:lstStyle/>
          <a:p>
            <a:pPr algn="l" marL="342900" indent="-342900">
              <a:lnSpc>
                <a:spcPts val="2100"/>
              </a:lnSpc>
              <a:buSzPct val="100000"/>
              <a:buChar char="•"/>
            </a:pPr>
            <a:r>
              <a:rPr lang="en-US" sz="1300" dirty="0">
                <a:solidFill>
                  <a:srgbClr val="E5DCE6"/>
                </a:solidFill>
                <a:latin typeface="Montserrat" pitchFamily="34" charset="0"/>
                <a:ea typeface="Montserrat" pitchFamily="34" charset="-122"/>
                <a:cs typeface="Montserrat" pitchFamily="34" charset="-120"/>
              </a:rPr>
              <a:t>Good blink detection performance for intuitive commands but there are false positives sometimes</a:t>
            </a:r>
            <a:endParaRPr lang="en-US" sz="1300" dirty="0"/>
          </a:p>
        </p:txBody>
      </p:sp>
      <p:sp>
        <p:nvSpPr>
          <p:cNvPr id="19" name="Text 17"/>
          <p:cNvSpPr/>
          <p:nvPr/>
        </p:nvSpPr>
        <p:spPr>
          <a:xfrm>
            <a:off x="7723942" y="2682716"/>
            <a:ext cx="6039207" cy="545068"/>
          </a:xfrm>
          <a:prstGeom prst="rect">
            <a:avLst/>
          </a:prstGeom>
          <a:noFill/>
          <a:ln/>
        </p:spPr>
        <p:txBody>
          <a:bodyPr wrap="square" lIns="0" tIns="0" rIns="0" bIns="0" rtlCol="0" anchor="t"/>
          <a:lstStyle/>
          <a:p>
            <a:pPr algn="l" marL="342900" indent="-342900">
              <a:lnSpc>
                <a:spcPts val="2100"/>
              </a:lnSpc>
              <a:buSzPct val="100000"/>
              <a:buChar char="•"/>
            </a:pPr>
            <a:r>
              <a:rPr lang="en-US" sz="1300" dirty="0">
                <a:solidFill>
                  <a:srgbClr val="E5DCE6"/>
                </a:solidFill>
                <a:latin typeface="Montserrat" pitchFamily="34" charset="0"/>
                <a:ea typeface="Montserrat" pitchFamily="34" charset="-122"/>
                <a:cs typeface="Montserrat" pitchFamily="34" charset="-120"/>
              </a:rPr>
              <a:t>Effective live parameter tuning allows precise control, especially for corner reach.</a:t>
            </a:r>
            <a:endParaRPr lang="en-US" sz="1300" dirty="0"/>
          </a:p>
        </p:txBody>
      </p:sp>
      <p:sp>
        <p:nvSpPr>
          <p:cNvPr id="20" name="Text 18"/>
          <p:cNvSpPr/>
          <p:nvPr/>
        </p:nvSpPr>
        <p:spPr>
          <a:xfrm>
            <a:off x="7723942" y="3287316"/>
            <a:ext cx="6039207" cy="545068"/>
          </a:xfrm>
          <a:prstGeom prst="rect">
            <a:avLst/>
          </a:prstGeom>
          <a:noFill/>
          <a:ln/>
        </p:spPr>
        <p:txBody>
          <a:bodyPr wrap="square" lIns="0" tIns="0" rIns="0" bIns="0" rtlCol="0" anchor="t"/>
          <a:lstStyle/>
          <a:p>
            <a:pPr algn="l" marL="342900" indent="-342900">
              <a:lnSpc>
                <a:spcPts val="2100"/>
              </a:lnSpc>
              <a:buSzPct val="100000"/>
              <a:buChar char="•"/>
            </a:pPr>
            <a:r>
              <a:rPr lang="en-US" sz="1300" dirty="0">
                <a:solidFill>
                  <a:srgbClr val="E5DCE6"/>
                </a:solidFill>
                <a:latin typeface="Montserrat" pitchFamily="34" charset="0"/>
                <a:ea typeface="Montserrat" pitchFamily="34" charset="-122"/>
                <a:cs typeface="Montserrat" pitchFamily="34" charset="-120"/>
              </a:rPr>
              <a:t>Real-time adjustability caters to varied user needs and environments.</a:t>
            </a:r>
            <a:endParaRPr lang="en-US" sz="1300" dirty="0"/>
          </a:p>
        </p:txBody>
      </p:sp>
      <p:sp>
        <p:nvSpPr>
          <p:cNvPr id="21" name="Shape 19"/>
          <p:cNvSpPr/>
          <p:nvPr/>
        </p:nvSpPr>
        <p:spPr>
          <a:xfrm>
            <a:off x="7530703" y="4196001"/>
            <a:ext cx="6425684" cy="2909411"/>
          </a:xfrm>
          <a:prstGeom prst="roundRect">
            <a:avLst>
              <a:gd name="adj" fmla="val 2460"/>
            </a:avLst>
          </a:prstGeom>
          <a:solidFill>
            <a:srgbClr val="090E3F"/>
          </a:solidFill>
          <a:ln w="22860">
            <a:solidFill>
              <a:srgbClr val="414677"/>
            </a:solidFill>
            <a:prstDash val="solid"/>
          </a:ln>
        </p:spPr>
      </p:sp>
      <p:sp>
        <p:nvSpPr>
          <p:cNvPr id="22" name="Text 20"/>
          <p:cNvSpPr/>
          <p:nvPr/>
        </p:nvSpPr>
        <p:spPr>
          <a:xfrm>
            <a:off x="7723942" y="4389239"/>
            <a:ext cx="2453164" cy="266224"/>
          </a:xfrm>
          <a:prstGeom prst="rect">
            <a:avLst/>
          </a:prstGeom>
          <a:noFill/>
          <a:ln/>
        </p:spPr>
        <p:txBody>
          <a:bodyPr wrap="none" lIns="0" tIns="0" rIns="0" bIns="0" rtlCol="0" anchor="t"/>
          <a:lstStyle/>
          <a:p>
            <a:pPr algn="l" indent="0" marL="0">
              <a:lnSpc>
                <a:spcPts val="2050"/>
              </a:lnSpc>
              <a:buNone/>
            </a:pPr>
            <a:r>
              <a:rPr lang="en-US" sz="1650" b="1" dirty="0">
                <a:solidFill>
                  <a:srgbClr val="E5DCE6"/>
                </a:solidFill>
                <a:latin typeface="Bricolage Grotesque Extra Bold" pitchFamily="34" charset="0"/>
                <a:ea typeface="Bricolage Grotesque Extra Bold" pitchFamily="34" charset="-122"/>
                <a:cs typeface="Bricolage Grotesque Extra Bold" pitchFamily="34" charset="-120"/>
              </a:rPr>
              <a:t>Areas for Improvement</a:t>
            </a:r>
            <a:endParaRPr lang="en-US" sz="1650" dirty="0"/>
          </a:p>
        </p:txBody>
      </p:sp>
      <p:sp>
        <p:nvSpPr>
          <p:cNvPr id="23" name="Text 21"/>
          <p:cNvSpPr/>
          <p:nvPr/>
        </p:nvSpPr>
        <p:spPr>
          <a:xfrm>
            <a:off x="7723942" y="4825841"/>
            <a:ext cx="6039207" cy="545068"/>
          </a:xfrm>
          <a:prstGeom prst="rect">
            <a:avLst/>
          </a:prstGeom>
          <a:noFill/>
          <a:ln/>
        </p:spPr>
        <p:txBody>
          <a:bodyPr wrap="square" lIns="0" tIns="0" rIns="0" bIns="0" rtlCol="0" anchor="t"/>
          <a:lstStyle/>
          <a:p>
            <a:pPr algn="l" marL="342900" indent="-342900">
              <a:lnSpc>
                <a:spcPts val="2100"/>
              </a:lnSpc>
              <a:buSzPct val="100000"/>
              <a:buChar char="•"/>
            </a:pPr>
            <a:r>
              <a:rPr lang="en-US" sz="1300" dirty="0">
                <a:solidFill>
                  <a:srgbClr val="E5DCE6"/>
                </a:solidFill>
                <a:latin typeface="Montserrat" pitchFamily="34" charset="0"/>
                <a:ea typeface="Montserrat" pitchFamily="34" charset="-122"/>
                <a:cs typeface="Montserrat" pitchFamily="34" charset="-120"/>
              </a:rPr>
              <a:t>Enhanced cursor precision for pinpoint targeting is needed for advanced tasks.</a:t>
            </a:r>
            <a:endParaRPr lang="en-US" sz="1300" dirty="0"/>
          </a:p>
        </p:txBody>
      </p:sp>
      <p:sp>
        <p:nvSpPr>
          <p:cNvPr id="24" name="Text 22"/>
          <p:cNvSpPr/>
          <p:nvPr/>
        </p:nvSpPr>
        <p:spPr>
          <a:xfrm>
            <a:off x="7723942" y="5430441"/>
            <a:ext cx="6039207" cy="545068"/>
          </a:xfrm>
          <a:prstGeom prst="rect">
            <a:avLst/>
          </a:prstGeom>
          <a:noFill/>
          <a:ln/>
        </p:spPr>
        <p:txBody>
          <a:bodyPr wrap="square" lIns="0" tIns="0" rIns="0" bIns="0" rtlCol="0" anchor="t"/>
          <a:lstStyle/>
          <a:p>
            <a:pPr algn="l" marL="342900" indent="-342900">
              <a:lnSpc>
                <a:spcPts val="2100"/>
              </a:lnSpc>
              <a:buSzPct val="100000"/>
              <a:buChar char="•"/>
            </a:pPr>
            <a:r>
              <a:rPr lang="en-US" sz="1300" dirty="0">
                <a:solidFill>
                  <a:srgbClr val="E5DCE6"/>
                </a:solidFill>
                <a:latin typeface="Montserrat" pitchFamily="34" charset="0"/>
                <a:ea typeface="Montserrat" pitchFamily="34" charset="-122"/>
                <a:cs typeface="Montserrat" pitchFamily="34" charset="-120"/>
              </a:rPr>
              <a:t>False positive blink detection - normal blinking sometimes triggers unintended single clicks.</a:t>
            </a:r>
            <a:endParaRPr lang="en-US" sz="1300" dirty="0"/>
          </a:p>
        </p:txBody>
      </p:sp>
      <p:sp>
        <p:nvSpPr>
          <p:cNvPr id="25" name="Text 23"/>
          <p:cNvSpPr/>
          <p:nvPr/>
        </p:nvSpPr>
        <p:spPr>
          <a:xfrm>
            <a:off x="7723942" y="6035040"/>
            <a:ext cx="6039207" cy="545068"/>
          </a:xfrm>
          <a:prstGeom prst="rect">
            <a:avLst/>
          </a:prstGeom>
          <a:noFill/>
          <a:ln/>
        </p:spPr>
        <p:txBody>
          <a:bodyPr wrap="square" lIns="0" tIns="0" rIns="0" bIns="0" rtlCol="0" anchor="t"/>
          <a:lstStyle/>
          <a:p>
            <a:pPr algn="l" marL="342900" indent="-342900">
              <a:lnSpc>
                <a:spcPts val="2100"/>
              </a:lnSpc>
              <a:buSzPct val="100000"/>
              <a:buChar char="•"/>
            </a:pPr>
            <a:r>
              <a:rPr lang="en-US" sz="1300" dirty="0">
                <a:solidFill>
                  <a:srgbClr val="E5DCE6"/>
                </a:solidFill>
                <a:latin typeface="Montserrat" pitchFamily="34" charset="0"/>
                <a:ea typeface="Montserrat" pitchFamily="34" charset="-122"/>
                <a:cs typeface="Montserrat" pitchFamily="34" charset="-120"/>
              </a:rPr>
              <a:t>Need better distinction between intentional control blinks and natural reflexive blinks.</a:t>
            </a:r>
            <a:endParaRPr lang="en-US" sz="1300" dirty="0"/>
          </a:p>
        </p:txBody>
      </p:sp>
      <p:sp>
        <p:nvSpPr>
          <p:cNvPr id="26" name="Text 24"/>
          <p:cNvSpPr/>
          <p:nvPr/>
        </p:nvSpPr>
        <p:spPr>
          <a:xfrm>
            <a:off x="7723942" y="6639639"/>
            <a:ext cx="6039207" cy="272534"/>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E5DCE6"/>
                </a:solidFill>
                <a:latin typeface="Montserrat" pitchFamily="34" charset="0"/>
                <a:ea typeface="Montserrat" pitchFamily="34" charset="-122"/>
                <a:cs typeface="Montserrat" pitchFamily="34" charset="-120"/>
              </a:rPr>
              <a:t>Improved calibration stability across different lighting conditions.</a:t>
            </a:r>
            <a:endParaRPr lang="en-US" sz="1300" dirty="0"/>
          </a:p>
        </p:txBody>
      </p:sp>
      <p:sp>
        <p:nvSpPr>
          <p:cNvPr id="27" name="Text 25"/>
          <p:cNvSpPr/>
          <p:nvPr/>
        </p:nvSpPr>
        <p:spPr>
          <a:xfrm>
            <a:off x="681633" y="7488793"/>
            <a:ext cx="13267134" cy="272534"/>
          </a:xfrm>
          <a:prstGeom prst="rect">
            <a:avLst/>
          </a:prstGeom>
          <a:noFill/>
          <a:ln/>
        </p:spPr>
        <p:txBody>
          <a:bodyPr wrap="none" lIns="0" tIns="0" rIns="0" bIns="0" rtlCol="0" anchor="t"/>
          <a:lstStyle/>
          <a:p>
            <a:pPr algn="l" indent="0" marL="0">
              <a:lnSpc>
                <a:spcPts val="2100"/>
              </a:lnSpc>
              <a:buNone/>
            </a:pPr>
            <a:r>
              <a:rPr lang="en-US" sz="1300" dirty="0">
                <a:solidFill>
                  <a:srgbClr val="E5DCE6"/>
                </a:solidFill>
                <a:latin typeface="Montserrat" pitchFamily="34" charset="0"/>
                <a:ea typeface="Montserrat" pitchFamily="34" charset="-122"/>
                <a:cs typeface="Montserrat" pitchFamily="34" charset="-120"/>
              </a:rPr>
              <a:t>Our system consistently outperforms competitors, providing a superior and more accessible eye-tracking experience.</a:t>
            </a:r>
            <a:endParaRPr lang="en-US" sz="13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11279" y="630555"/>
            <a:ext cx="5560695" cy="555665"/>
          </a:xfrm>
          <a:prstGeom prst="rect">
            <a:avLst/>
          </a:prstGeom>
          <a:noFill/>
          <a:ln/>
        </p:spPr>
        <p:txBody>
          <a:bodyPr wrap="none" lIns="0" tIns="0" rIns="0" bIns="0" rtlCol="0" anchor="t"/>
          <a:lstStyle/>
          <a:p>
            <a:pPr algn="l" indent="0" marL="0">
              <a:lnSpc>
                <a:spcPts val="4350"/>
              </a:lnSpc>
              <a:buNone/>
            </a:pPr>
            <a:r>
              <a:rPr lang="en-US" sz="3500" b="1" dirty="0">
                <a:solidFill>
                  <a:srgbClr val="EEAEF6"/>
                </a:solidFill>
                <a:latin typeface="Bricolage Grotesque Extra Bold" pitchFamily="34" charset="0"/>
                <a:ea typeface="Bricolage Grotesque Extra Bold" pitchFamily="34" charset="-122"/>
                <a:cs typeface="Bricolage Grotesque Extra Bold" pitchFamily="34" charset="-120"/>
              </a:rPr>
              <a:t>Applications &amp; Use Cases</a:t>
            </a:r>
            <a:endParaRPr lang="en-US" sz="3500" dirty="0"/>
          </a:p>
        </p:txBody>
      </p:sp>
      <p:sp>
        <p:nvSpPr>
          <p:cNvPr id="3" name="Text 1"/>
          <p:cNvSpPr/>
          <p:nvPr/>
        </p:nvSpPr>
        <p:spPr>
          <a:xfrm>
            <a:off x="711279" y="1541859"/>
            <a:ext cx="13207841" cy="284559"/>
          </a:xfrm>
          <a:prstGeom prst="rect">
            <a:avLst/>
          </a:prstGeom>
          <a:noFill/>
          <a:ln/>
        </p:spPr>
        <p:txBody>
          <a:bodyPr wrap="none" lIns="0" tIns="0" rIns="0" bIns="0" rtlCol="0" anchor="t"/>
          <a:lstStyle/>
          <a:p>
            <a:pPr algn="l" indent="0" marL="0">
              <a:lnSpc>
                <a:spcPts val="2200"/>
              </a:lnSpc>
              <a:buNone/>
            </a:pPr>
            <a:r>
              <a:rPr lang="en-US" sz="1400" dirty="0">
                <a:solidFill>
                  <a:srgbClr val="E5DCE6"/>
                </a:solidFill>
                <a:latin typeface="Montserrat" pitchFamily="34" charset="0"/>
                <a:ea typeface="Montserrat" pitchFamily="34" charset="-122"/>
                <a:cs typeface="Montserrat" pitchFamily="34" charset="-120"/>
              </a:rPr>
              <a:t>Our eye-tracking solution offers diverse applications across various sectors, enhancing accessibility, efficiency, and interaction in real-world scenarios.</a:t>
            </a:r>
            <a:endParaRPr lang="en-US" sz="1400" dirty="0"/>
          </a:p>
        </p:txBody>
      </p:sp>
      <p:pic>
        <p:nvPicPr>
          <p:cNvPr id="4"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11279" y="2026444"/>
            <a:ext cx="444579" cy="444579"/>
          </a:xfrm>
          <a:prstGeom prst="rect">
            <a:avLst/>
          </a:prstGeom>
        </p:spPr>
      </p:pic>
      <p:sp>
        <p:nvSpPr>
          <p:cNvPr id="5" name="Text 2"/>
          <p:cNvSpPr/>
          <p:nvPr/>
        </p:nvSpPr>
        <p:spPr>
          <a:xfrm>
            <a:off x="711279" y="2693313"/>
            <a:ext cx="2222897" cy="277773"/>
          </a:xfrm>
          <a:prstGeom prst="rect">
            <a:avLst/>
          </a:prstGeom>
          <a:noFill/>
          <a:ln/>
        </p:spPr>
        <p:txBody>
          <a:bodyPr wrap="none" lIns="0" tIns="0" rIns="0" bIns="0" rtlCol="0" anchor="t"/>
          <a:lstStyle/>
          <a:p>
            <a:pPr algn="l" indent="0" marL="0">
              <a:lnSpc>
                <a:spcPts val="2150"/>
              </a:lnSpc>
              <a:buNone/>
            </a:pPr>
            <a:r>
              <a:rPr lang="en-US" sz="1750" b="1" dirty="0">
                <a:solidFill>
                  <a:srgbClr val="E5DCE6"/>
                </a:solidFill>
                <a:latin typeface="Bricolage Grotesque Extra Bold" pitchFamily="34" charset="0"/>
                <a:ea typeface="Bricolage Grotesque Extra Bold" pitchFamily="34" charset="-122"/>
                <a:cs typeface="Bricolage Grotesque Extra Bold" pitchFamily="34" charset="-120"/>
              </a:rPr>
              <a:t>Accessible Control</a:t>
            </a:r>
            <a:endParaRPr lang="en-US" sz="1750" dirty="0"/>
          </a:p>
        </p:txBody>
      </p:sp>
      <p:sp>
        <p:nvSpPr>
          <p:cNvPr id="6" name="Text 3"/>
          <p:cNvSpPr/>
          <p:nvPr/>
        </p:nvSpPr>
        <p:spPr>
          <a:xfrm>
            <a:off x="711279" y="3077766"/>
            <a:ext cx="6492716" cy="569119"/>
          </a:xfrm>
          <a:prstGeom prst="rect">
            <a:avLst/>
          </a:prstGeom>
          <a:noFill/>
          <a:ln/>
        </p:spPr>
        <p:txBody>
          <a:bodyPr wrap="square" lIns="0" tIns="0" rIns="0" bIns="0" rtlCol="0" anchor="t"/>
          <a:lstStyle/>
          <a:p>
            <a:pPr algn="l" indent="0" marL="0">
              <a:lnSpc>
                <a:spcPts val="2200"/>
              </a:lnSpc>
              <a:buNone/>
            </a:pPr>
            <a:r>
              <a:rPr lang="en-US" sz="1400" dirty="0">
                <a:solidFill>
                  <a:srgbClr val="E5DCE6"/>
                </a:solidFill>
                <a:latin typeface="Montserrat" pitchFamily="34" charset="0"/>
                <a:ea typeface="Montserrat" pitchFamily="34" charset="-122"/>
                <a:cs typeface="Montserrat" pitchFamily="34" charset="-120"/>
              </a:rPr>
              <a:t>Empowering individuals with motor impairments to interact with computers and assistive devices hands-free.</a:t>
            </a:r>
            <a:endParaRPr lang="en-US" sz="1400" dirty="0"/>
          </a:p>
        </p:txBody>
      </p:sp>
      <p:pic>
        <p:nvPicPr>
          <p:cNvPr id="7"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26285" y="2026444"/>
            <a:ext cx="444579" cy="444579"/>
          </a:xfrm>
          <a:prstGeom prst="rect">
            <a:avLst/>
          </a:prstGeom>
        </p:spPr>
      </p:pic>
      <p:sp>
        <p:nvSpPr>
          <p:cNvPr id="8" name="Text 4"/>
          <p:cNvSpPr/>
          <p:nvPr/>
        </p:nvSpPr>
        <p:spPr>
          <a:xfrm>
            <a:off x="7426285" y="2693313"/>
            <a:ext cx="2222897" cy="277773"/>
          </a:xfrm>
          <a:prstGeom prst="rect">
            <a:avLst/>
          </a:prstGeom>
          <a:noFill/>
          <a:ln/>
        </p:spPr>
        <p:txBody>
          <a:bodyPr wrap="none" lIns="0" tIns="0" rIns="0" bIns="0" rtlCol="0" anchor="t"/>
          <a:lstStyle/>
          <a:p>
            <a:pPr algn="l" indent="0" marL="0">
              <a:lnSpc>
                <a:spcPts val="2150"/>
              </a:lnSpc>
              <a:buNone/>
            </a:pPr>
            <a:r>
              <a:rPr lang="en-US" sz="1750" b="1" dirty="0">
                <a:solidFill>
                  <a:srgbClr val="E5DCE6"/>
                </a:solidFill>
                <a:latin typeface="Bricolage Grotesque Extra Bold" pitchFamily="34" charset="0"/>
                <a:ea typeface="Bricolage Grotesque Extra Bold" pitchFamily="34" charset="-122"/>
                <a:cs typeface="Bricolage Grotesque Extra Bold" pitchFamily="34" charset="-120"/>
              </a:rPr>
              <a:t>Medical &amp; Surgical</a:t>
            </a:r>
            <a:endParaRPr lang="en-US" sz="1750" dirty="0"/>
          </a:p>
        </p:txBody>
      </p:sp>
      <p:sp>
        <p:nvSpPr>
          <p:cNvPr id="9" name="Text 5"/>
          <p:cNvSpPr/>
          <p:nvPr/>
        </p:nvSpPr>
        <p:spPr>
          <a:xfrm>
            <a:off x="7426285" y="3077766"/>
            <a:ext cx="6492835" cy="569119"/>
          </a:xfrm>
          <a:prstGeom prst="rect">
            <a:avLst/>
          </a:prstGeom>
          <a:noFill/>
          <a:ln/>
        </p:spPr>
        <p:txBody>
          <a:bodyPr wrap="square" lIns="0" tIns="0" rIns="0" bIns="0" rtlCol="0" anchor="t"/>
          <a:lstStyle/>
          <a:p>
            <a:pPr algn="l" indent="0" marL="0">
              <a:lnSpc>
                <a:spcPts val="2200"/>
              </a:lnSpc>
              <a:buNone/>
            </a:pPr>
            <a:r>
              <a:rPr lang="en-US" sz="1400" dirty="0">
                <a:solidFill>
                  <a:srgbClr val="E5DCE6"/>
                </a:solidFill>
                <a:latin typeface="Montserrat" pitchFamily="34" charset="0"/>
                <a:ea typeface="Montserrat" pitchFamily="34" charset="-122"/>
                <a:cs typeface="Montserrat" pitchFamily="34" charset="-120"/>
              </a:rPr>
              <a:t>Enabling sterile interaction with monitors and equipment in operating rooms, reducing contamination risks.</a:t>
            </a:r>
            <a:endParaRPr lang="en-US" sz="1400" dirty="0"/>
          </a:p>
        </p:txBody>
      </p:sp>
      <p:pic>
        <p:nvPicPr>
          <p:cNvPr id="10"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1279" y="4002524"/>
            <a:ext cx="444579" cy="444579"/>
          </a:xfrm>
          <a:prstGeom prst="rect">
            <a:avLst/>
          </a:prstGeom>
        </p:spPr>
      </p:pic>
      <p:sp>
        <p:nvSpPr>
          <p:cNvPr id="11" name="Text 6"/>
          <p:cNvSpPr/>
          <p:nvPr/>
        </p:nvSpPr>
        <p:spPr>
          <a:xfrm>
            <a:off x="711279" y="4669393"/>
            <a:ext cx="2388870" cy="277773"/>
          </a:xfrm>
          <a:prstGeom prst="rect">
            <a:avLst/>
          </a:prstGeom>
          <a:noFill/>
          <a:ln/>
        </p:spPr>
        <p:txBody>
          <a:bodyPr wrap="none" lIns="0" tIns="0" rIns="0" bIns="0" rtlCol="0" anchor="t"/>
          <a:lstStyle/>
          <a:p>
            <a:pPr algn="l" indent="0" marL="0">
              <a:lnSpc>
                <a:spcPts val="2150"/>
              </a:lnSpc>
              <a:buNone/>
            </a:pPr>
            <a:r>
              <a:rPr lang="en-US" sz="1750" b="1" dirty="0">
                <a:solidFill>
                  <a:srgbClr val="E5DCE6"/>
                </a:solidFill>
                <a:latin typeface="Bricolage Grotesque Extra Bold" pitchFamily="34" charset="0"/>
                <a:ea typeface="Bricolage Grotesque Extra Bold" pitchFamily="34" charset="-122"/>
                <a:cs typeface="Bricolage Grotesque Extra Bold" pitchFamily="34" charset="-120"/>
              </a:rPr>
              <a:t>Industrial Hands-Free</a:t>
            </a:r>
            <a:endParaRPr lang="en-US" sz="1750" dirty="0"/>
          </a:p>
        </p:txBody>
      </p:sp>
      <p:sp>
        <p:nvSpPr>
          <p:cNvPr id="12" name="Text 7"/>
          <p:cNvSpPr/>
          <p:nvPr/>
        </p:nvSpPr>
        <p:spPr>
          <a:xfrm>
            <a:off x="711279" y="5053846"/>
            <a:ext cx="6492716" cy="569119"/>
          </a:xfrm>
          <a:prstGeom prst="rect">
            <a:avLst/>
          </a:prstGeom>
          <a:noFill/>
          <a:ln/>
        </p:spPr>
        <p:txBody>
          <a:bodyPr wrap="square" lIns="0" tIns="0" rIns="0" bIns="0" rtlCol="0" anchor="t"/>
          <a:lstStyle/>
          <a:p>
            <a:pPr algn="l" indent="0" marL="0">
              <a:lnSpc>
                <a:spcPts val="2200"/>
              </a:lnSpc>
              <a:buNone/>
            </a:pPr>
            <a:r>
              <a:rPr lang="en-US" sz="1400" dirty="0">
                <a:solidFill>
                  <a:srgbClr val="E5DCE6"/>
                </a:solidFill>
                <a:latin typeface="Montserrat" pitchFamily="34" charset="0"/>
                <a:ea typeface="Montserrat" pitchFamily="34" charset="-122"/>
                <a:cs typeface="Montserrat" pitchFamily="34" charset="-120"/>
              </a:rPr>
              <a:t>Allowing workers to navigate interfaces in manufacturing or complex machinery operation without using hands.</a:t>
            </a:r>
            <a:endParaRPr lang="en-US" sz="1400" dirty="0"/>
          </a:p>
        </p:txBody>
      </p:sp>
      <p:pic>
        <p:nvPicPr>
          <p:cNvPr id="13"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26285" y="4002524"/>
            <a:ext cx="444579" cy="444579"/>
          </a:xfrm>
          <a:prstGeom prst="rect">
            <a:avLst/>
          </a:prstGeom>
        </p:spPr>
      </p:pic>
      <p:sp>
        <p:nvSpPr>
          <p:cNvPr id="14" name="Text 8"/>
          <p:cNvSpPr/>
          <p:nvPr/>
        </p:nvSpPr>
        <p:spPr>
          <a:xfrm>
            <a:off x="7426285" y="4669393"/>
            <a:ext cx="2222897" cy="277773"/>
          </a:xfrm>
          <a:prstGeom prst="rect">
            <a:avLst/>
          </a:prstGeom>
          <a:noFill/>
          <a:ln/>
        </p:spPr>
        <p:txBody>
          <a:bodyPr wrap="none" lIns="0" tIns="0" rIns="0" bIns="0" rtlCol="0" anchor="t"/>
          <a:lstStyle/>
          <a:p>
            <a:pPr algn="l" indent="0" marL="0">
              <a:lnSpc>
                <a:spcPts val="2150"/>
              </a:lnSpc>
              <a:buNone/>
            </a:pPr>
            <a:r>
              <a:rPr lang="en-US" sz="1750" b="1" dirty="0">
                <a:solidFill>
                  <a:srgbClr val="E5DCE6"/>
                </a:solidFill>
                <a:latin typeface="Bricolage Grotesque Extra Bold" pitchFamily="34" charset="0"/>
                <a:ea typeface="Bricolage Grotesque Extra Bold" pitchFamily="34" charset="-122"/>
                <a:cs typeface="Bricolage Grotesque Extra Bold" pitchFamily="34" charset="-120"/>
              </a:rPr>
              <a:t>AR/VR Interaction</a:t>
            </a:r>
            <a:endParaRPr lang="en-US" sz="1750" dirty="0"/>
          </a:p>
        </p:txBody>
      </p:sp>
      <p:sp>
        <p:nvSpPr>
          <p:cNvPr id="15" name="Text 9"/>
          <p:cNvSpPr/>
          <p:nvPr/>
        </p:nvSpPr>
        <p:spPr>
          <a:xfrm>
            <a:off x="7426285" y="5053846"/>
            <a:ext cx="6492835" cy="569119"/>
          </a:xfrm>
          <a:prstGeom prst="rect">
            <a:avLst/>
          </a:prstGeom>
          <a:noFill/>
          <a:ln/>
        </p:spPr>
        <p:txBody>
          <a:bodyPr wrap="square" lIns="0" tIns="0" rIns="0" bIns="0" rtlCol="0" anchor="t"/>
          <a:lstStyle/>
          <a:p>
            <a:pPr algn="l" indent="0" marL="0">
              <a:lnSpc>
                <a:spcPts val="2200"/>
              </a:lnSpc>
              <a:buNone/>
            </a:pPr>
            <a:r>
              <a:rPr lang="en-US" sz="1400" dirty="0">
                <a:solidFill>
                  <a:srgbClr val="E5DCE6"/>
                </a:solidFill>
                <a:latin typeface="Montserrat" pitchFamily="34" charset="0"/>
                <a:ea typeface="Montserrat" pitchFamily="34" charset="-122"/>
                <a:cs typeface="Montserrat" pitchFamily="34" charset="-120"/>
              </a:rPr>
              <a:t>Providing intuitive gaze-based navigation and selection within immersive virtual and augmented reality environments.</a:t>
            </a:r>
            <a:endParaRPr lang="en-US" sz="1400" dirty="0"/>
          </a:p>
        </p:txBody>
      </p:sp>
      <p:pic>
        <p:nvPicPr>
          <p:cNvPr id="16"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1279" y="5978604"/>
            <a:ext cx="444579" cy="444579"/>
          </a:xfrm>
          <a:prstGeom prst="rect">
            <a:avLst/>
          </a:prstGeom>
        </p:spPr>
      </p:pic>
      <p:sp>
        <p:nvSpPr>
          <p:cNvPr id="17" name="Text 10"/>
          <p:cNvSpPr/>
          <p:nvPr/>
        </p:nvSpPr>
        <p:spPr>
          <a:xfrm>
            <a:off x="711279" y="6645473"/>
            <a:ext cx="2222897" cy="277773"/>
          </a:xfrm>
          <a:prstGeom prst="rect">
            <a:avLst/>
          </a:prstGeom>
          <a:noFill/>
          <a:ln/>
        </p:spPr>
        <p:txBody>
          <a:bodyPr wrap="none" lIns="0" tIns="0" rIns="0" bIns="0" rtlCol="0" anchor="t"/>
          <a:lstStyle/>
          <a:p>
            <a:pPr algn="l" indent="0" marL="0">
              <a:lnSpc>
                <a:spcPts val="2150"/>
              </a:lnSpc>
              <a:buNone/>
            </a:pPr>
            <a:r>
              <a:rPr lang="en-US" sz="1750" b="1" dirty="0">
                <a:solidFill>
                  <a:srgbClr val="E5DCE6"/>
                </a:solidFill>
                <a:latin typeface="Bricolage Grotesque Extra Bold" pitchFamily="34" charset="0"/>
                <a:ea typeface="Bricolage Grotesque Extra Bold" pitchFamily="34" charset="-122"/>
                <a:cs typeface="Bricolage Grotesque Extra Bold" pitchFamily="34" charset="-120"/>
              </a:rPr>
              <a:t>Enhanced Gaming</a:t>
            </a:r>
            <a:endParaRPr lang="en-US" sz="1750" dirty="0"/>
          </a:p>
        </p:txBody>
      </p:sp>
      <p:sp>
        <p:nvSpPr>
          <p:cNvPr id="18" name="Text 11"/>
          <p:cNvSpPr/>
          <p:nvPr/>
        </p:nvSpPr>
        <p:spPr>
          <a:xfrm>
            <a:off x="711279" y="7029926"/>
            <a:ext cx="6492716" cy="569119"/>
          </a:xfrm>
          <a:prstGeom prst="rect">
            <a:avLst/>
          </a:prstGeom>
          <a:noFill/>
          <a:ln/>
        </p:spPr>
        <p:txBody>
          <a:bodyPr wrap="square" lIns="0" tIns="0" rIns="0" bIns="0" rtlCol="0" anchor="t"/>
          <a:lstStyle/>
          <a:p>
            <a:pPr algn="l" indent="0" marL="0">
              <a:lnSpc>
                <a:spcPts val="2200"/>
              </a:lnSpc>
              <a:buNone/>
            </a:pPr>
            <a:r>
              <a:rPr lang="en-US" sz="1400" dirty="0">
                <a:solidFill>
                  <a:srgbClr val="E5DCE6"/>
                </a:solidFill>
                <a:latin typeface="Montserrat" pitchFamily="34" charset="0"/>
                <a:ea typeface="Montserrat" pitchFamily="34" charset="-122"/>
                <a:cs typeface="Montserrat" pitchFamily="34" charset="-120"/>
              </a:rPr>
              <a:t>Adding new dimensions to gameplay with gaze-controlled aiming, targeting, and contextual interactions.</a:t>
            </a:r>
            <a:endParaRPr lang="en-US" sz="1400" dirty="0"/>
          </a:p>
        </p:txBody>
      </p:sp>
      <p:pic>
        <p:nvPicPr>
          <p:cNvPr id="19" name="Image 5"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26285" y="5978604"/>
            <a:ext cx="444579" cy="444579"/>
          </a:xfrm>
          <a:prstGeom prst="rect">
            <a:avLst/>
          </a:prstGeom>
        </p:spPr>
      </p:pic>
      <p:sp>
        <p:nvSpPr>
          <p:cNvPr id="20" name="Text 12"/>
          <p:cNvSpPr/>
          <p:nvPr/>
        </p:nvSpPr>
        <p:spPr>
          <a:xfrm>
            <a:off x="7426285" y="6645473"/>
            <a:ext cx="2340173" cy="277773"/>
          </a:xfrm>
          <a:prstGeom prst="rect">
            <a:avLst/>
          </a:prstGeom>
          <a:noFill/>
          <a:ln/>
        </p:spPr>
        <p:txBody>
          <a:bodyPr wrap="none" lIns="0" tIns="0" rIns="0" bIns="0" rtlCol="0" anchor="t"/>
          <a:lstStyle/>
          <a:p>
            <a:pPr algn="l" indent="0" marL="0">
              <a:lnSpc>
                <a:spcPts val="2150"/>
              </a:lnSpc>
              <a:buNone/>
            </a:pPr>
            <a:r>
              <a:rPr lang="en-US" sz="1750" b="1" dirty="0">
                <a:solidFill>
                  <a:srgbClr val="E5DCE6"/>
                </a:solidFill>
                <a:latin typeface="Bricolage Grotesque Extra Bold" pitchFamily="34" charset="0"/>
                <a:ea typeface="Bricolage Grotesque Extra Bold" pitchFamily="34" charset="-122"/>
                <a:cs typeface="Bricolage Grotesque Extra Bold" pitchFamily="34" charset="-120"/>
              </a:rPr>
              <a:t>Research &amp; Analytics</a:t>
            </a:r>
            <a:endParaRPr lang="en-US" sz="1750" dirty="0"/>
          </a:p>
        </p:txBody>
      </p:sp>
      <p:sp>
        <p:nvSpPr>
          <p:cNvPr id="21" name="Text 13"/>
          <p:cNvSpPr/>
          <p:nvPr/>
        </p:nvSpPr>
        <p:spPr>
          <a:xfrm>
            <a:off x="7426285" y="7029926"/>
            <a:ext cx="6492835" cy="569119"/>
          </a:xfrm>
          <a:prstGeom prst="rect">
            <a:avLst/>
          </a:prstGeom>
          <a:noFill/>
          <a:ln/>
        </p:spPr>
        <p:txBody>
          <a:bodyPr wrap="square" lIns="0" tIns="0" rIns="0" bIns="0" rtlCol="0" anchor="t"/>
          <a:lstStyle/>
          <a:p>
            <a:pPr algn="l" indent="0" marL="0">
              <a:lnSpc>
                <a:spcPts val="2200"/>
              </a:lnSpc>
              <a:buNone/>
            </a:pPr>
            <a:r>
              <a:rPr lang="en-US" sz="1400" dirty="0">
                <a:solidFill>
                  <a:srgbClr val="E5DCE6"/>
                </a:solidFill>
                <a:latin typeface="Montserrat" pitchFamily="34" charset="0"/>
                <a:ea typeface="Montserrat" pitchFamily="34" charset="-122"/>
                <a:cs typeface="Montserrat" pitchFamily="34" charset="-120"/>
              </a:rPr>
              <a:t>Studying human attention, cognitive processes, and user behavior for product design and academic studies.</a:t>
            </a:r>
            <a:endParaRPr lang="en-US" sz="1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0E3F">
              <a:alpha val="80000"/>
            </a:srgbClr>
          </a:solidFill>
          <a:ln/>
        </p:spPr>
      </p:sp>
      <p:sp>
        <p:nvSpPr>
          <p:cNvPr id="4" name="Text 1"/>
          <p:cNvSpPr/>
          <p:nvPr/>
        </p:nvSpPr>
        <p:spPr>
          <a:xfrm>
            <a:off x="793790" y="3184446"/>
            <a:ext cx="13042821" cy="1860590"/>
          </a:xfrm>
          <a:prstGeom prst="rect">
            <a:avLst/>
          </a:prstGeom>
          <a:noFill/>
          <a:ln/>
        </p:spPr>
        <p:txBody>
          <a:bodyPr wrap="none" lIns="0" tIns="0" rIns="0" bIns="0" rtlCol="0" anchor="t"/>
          <a:lstStyle/>
          <a:p>
            <a:pPr algn="l" indent="0" marL="0">
              <a:lnSpc>
                <a:spcPts val="14650"/>
              </a:lnSpc>
              <a:buNone/>
            </a:pPr>
            <a:r>
              <a:rPr lang="en-US" sz="11700" b="1" dirty="0">
                <a:solidFill>
                  <a:srgbClr val="EEAEF6"/>
                </a:solidFill>
                <a:latin typeface="Bricolage Grotesque Extra Bold" pitchFamily="34" charset="0"/>
                <a:ea typeface="Bricolage Grotesque Extra Bold" pitchFamily="34" charset="-122"/>
                <a:cs typeface="Bricolage Grotesque Extra Bold" pitchFamily="34" charset="-120"/>
              </a:rPr>
              <a:t>        Thank You</a:t>
            </a:r>
            <a:endParaRPr lang="en-US" sz="1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24111" y="952143"/>
            <a:ext cx="7479983" cy="576382"/>
          </a:xfrm>
          <a:prstGeom prst="rect">
            <a:avLst/>
          </a:prstGeom>
          <a:noFill/>
          <a:ln/>
        </p:spPr>
        <p:txBody>
          <a:bodyPr wrap="none" lIns="0" tIns="0" rIns="0" bIns="0" rtlCol="0" anchor="t"/>
          <a:lstStyle/>
          <a:p>
            <a:pPr algn="l" indent="0" marL="0">
              <a:lnSpc>
                <a:spcPts val="4500"/>
              </a:lnSpc>
              <a:buNone/>
            </a:pPr>
            <a:r>
              <a:rPr lang="en-US" sz="3600" b="1" dirty="0">
                <a:solidFill>
                  <a:srgbClr val="EEAEF6"/>
                </a:solidFill>
                <a:latin typeface="Bricolage Grotesque Extra Bold" pitchFamily="34" charset="0"/>
                <a:ea typeface="Bricolage Grotesque Extra Bold" pitchFamily="34" charset="-122"/>
                <a:cs typeface="Bricolage Grotesque Extra Bold" pitchFamily="34" charset="-120"/>
              </a:rPr>
              <a:t>Motivation &amp; Problem Statement</a:t>
            </a:r>
            <a:endParaRPr lang="en-US" sz="3600" dirty="0"/>
          </a:p>
        </p:txBody>
      </p:sp>
      <p:sp>
        <p:nvSpPr>
          <p:cNvPr id="4" name="Text 1"/>
          <p:cNvSpPr/>
          <p:nvPr/>
        </p:nvSpPr>
        <p:spPr>
          <a:xfrm>
            <a:off x="6224111" y="1989534"/>
            <a:ext cx="3336727" cy="345877"/>
          </a:xfrm>
          <a:prstGeom prst="rect">
            <a:avLst/>
          </a:prstGeom>
          <a:noFill/>
          <a:ln/>
        </p:spPr>
        <p:txBody>
          <a:bodyPr wrap="none" lIns="0" tIns="0" rIns="0" bIns="0" rtlCol="0" anchor="t"/>
          <a:lstStyle/>
          <a:p>
            <a:pPr algn="l" indent="0" marL="0">
              <a:lnSpc>
                <a:spcPts val="2700"/>
              </a:lnSpc>
              <a:buNone/>
            </a:pPr>
            <a:r>
              <a:rPr lang="en-US" sz="2150" b="1" dirty="0">
                <a:solidFill>
                  <a:srgbClr val="EEAEF6"/>
                </a:solidFill>
                <a:latin typeface="Bricolage Grotesque Extra Bold" pitchFamily="34" charset="0"/>
                <a:ea typeface="Bricolage Grotesque Extra Bold" pitchFamily="34" charset="-122"/>
                <a:cs typeface="Bricolage Grotesque Extra Bold" pitchFamily="34" charset="-120"/>
              </a:rPr>
              <a:t>Why Eye-Based Control?</a:t>
            </a:r>
            <a:endParaRPr lang="en-US" sz="2150" dirty="0"/>
          </a:p>
        </p:txBody>
      </p:sp>
      <p:sp>
        <p:nvSpPr>
          <p:cNvPr id="5" name="Text 2"/>
          <p:cNvSpPr/>
          <p:nvPr/>
        </p:nvSpPr>
        <p:spPr>
          <a:xfrm>
            <a:off x="6224111" y="2519839"/>
            <a:ext cx="3609261" cy="2655332"/>
          </a:xfrm>
          <a:prstGeom prst="rect">
            <a:avLst/>
          </a:prstGeom>
          <a:noFill/>
          <a:ln/>
        </p:spPr>
        <p:txBody>
          <a:bodyPr wrap="square" lIns="0" tIns="0" rIns="0" bIns="0" rtlCol="0" anchor="t"/>
          <a:lstStyle/>
          <a:p>
            <a:pPr algn="l" indent="0" marL="0">
              <a:lnSpc>
                <a:spcPts val="2300"/>
              </a:lnSpc>
              <a:buNone/>
            </a:pPr>
            <a:r>
              <a:rPr lang="en-US" sz="1450" dirty="0">
                <a:solidFill>
                  <a:srgbClr val="E5DCE6"/>
                </a:solidFill>
                <a:latin typeface="Montserrat" pitchFamily="34" charset="0"/>
                <a:ea typeface="Montserrat" pitchFamily="34" charset="-122"/>
                <a:cs typeface="Montserrat" pitchFamily="34" charset="-120"/>
              </a:rPr>
              <a:t>Replacing physical mouse interaction with eye-based control opens new possibilities for accessibility and automation. This technology is particularly valuable for differently-abled users, hands-busy scenarios in medical or industrial settings, and touchless interaction needs in AR/VR or sterile environments.</a:t>
            </a:r>
            <a:endParaRPr lang="en-US" sz="1450" dirty="0"/>
          </a:p>
        </p:txBody>
      </p:sp>
      <p:sp>
        <p:nvSpPr>
          <p:cNvPr id="6" name="Text 3"/>
          <p:cNvSpPr/>
          <p:nvPr/>
        </p:nvSpPr>
        <p:spPr>
          <a:xfrm>
            <a:off x="6224111" y="5341144"/>
            <a:ext cx="3609261" cy="1770221"/>
          </a:xfrm>
          <a:prstGeom prst="rect">
            <a:avLst/>
          </a:prstGeom>
          <a:noFill/>
          <a:ln/>
        </p:spPr>
        <p:txBody>
          <a:bodyPr wrap="square" lIns="0" tIns="0" rIns="0" bIns="0" rtlCol="0" anchor="t"/>
          <a:lstStyle/>
          <a:p>
            <a:pPr algn="l" indent="0" marL="0">
              <a:lnSpc>
                <a:spcPts val="2300"/>
              </a:lnSpc>
              <a:buNone/>
            </a:pPr>
            <a:r>
              <a:rPr lang="en-US" sz="1450" dirty="0">
                <a:solidFill>
                  <a:srgbClr val="E5DCE6"/>
                </a:solidFill>
                <a:latin typeface="Montserrat" pitchFamily="34" charset="0"/>
                <a:ea typeface="Montserrat" pitchFamily="34" charset="-122"/>
                <a:cs typeface="Montserrat" pitchFamily="34" charset="-120"/>
              </a:rPr>
              <a:t>Eye-gaze control represents a fundamental shift in human-computer interaction, enabling natural, intuitive control through something we do constantly—looking at what interests us.</a:t>
            </a:r>
            <a:endParaRPr lang="en-US" sz="1450" dirty="0"/>
          </a:p>
        </p:txBody>
      </p:sp>
      <p:sp>
        <p:nvSpPr>
          <p:cNvPr id="7" name="Text 4"/>
          <p:cNvSpPr/>
          <p:nvPr/>
        </p:nvSpPr>
        <p:spPr>
          <a:xfrm>
            <a:off x="10291048" y="1989534"/>
            <a:ext cx="2766774" cy="345877"/>
          </a:xfrm>
          <a:prstGeom prst="rect">
            <a:avLst/>
          </a:prstGeom>
          <a:noFill/>
          <a:ln/>
        </p:spPr>
        <p:txBody>
          <a:bodyPr wrap="none" lIns="0" tIns="0" rIns="0" bIns="0" rtlCol="0" anchor="t"/>
          <a:lstStyle/>
          <a:p>
            <a:pPr algn="l" indent="0" marL="0">
              <a:lnSpc>
                <a:spcPts val="2700"/>
              </a:lnSpc>
              <a:buNone/>
            </a:pPr>
            <a:r>
              <a:rPr lang="en-US" sz="2150" b="1" dirty="0">
                <a:solidFill>
                  <a:srgbClr val="EEAEF6"/>
                </a:solidFill>
                <a:latin typeface="Bricolage Grotesque Extra Bold" pitchFamily="34" charset="0"/>
                <a:ea typeface="Bricolage Grotesque Extra Bold" pitchFamily="34" charset="-122"/>
                <a:cs typeface="Bricolage Grotesque Extra Bold" pitchFamily="34" charset="-120"/>
              </a:rPr>
              <a:t>Key Challenges</a:t>
            </a:r>
            <a:endParaRPr lang="en-US" sz="2150" dirty="0"/>
          </a:p>
        </p:txBody>
      </p:sp>
      <p:sp>
        <p:nvSpPr>
          <p:cNvPr id="8" name="Text 5"/>
          <p:cNvSpPr/>
          <p:nvPr/>
        </p:nvSpPr>
        <p:spPr>
          <a:xfrm>
            <a:off x="10291048" y="2519839"/>
            <a:ext cx="3609261" cy="590074"/>
          </a:xfrm>
          <a:prstGeom prst="rect">
            <a:avLst/>
          </a:prstGeom>
          <a:noFill/>
          <a:ln/>
        </p:spPr>
        <p:txBody>
          <a:bodyPr wrap="square" lIns="0" tIns="0" rIns="0" bIns="0" rtlCol="0" anchor="t"/>
          <a:lstStyle/>
          <a:p>
            <a:pPr algn="l" marL="342900" indent="-342900">
              <a:lnSpc>
                <a:spcPts val="2300"/>
              </a:lnSpc>
              <a:buSzPct val="100000"/>
              <a:buChar char="•"/>
            </a:pPr>
            <a:r>
              <a:rPr lang="en-US" sz="1450" dirty="0">
                <a:solidFill>
                  <a:srgbClr val="E5DCE6"/>
                </a:solidFill>
                <a:latin typeface="Montserrat" pitchFamily="34" charset="0"/>
                <a:ea typeface="Montserrat" pitchFamily="34" charset="-122"/>
                <a:cs typeface="Montserrat" pitchFamily="34" charset="-120"/>
              </a:rPr>
              <a:t>Real-time eye tracking using only a standard webcam</a:t>
            </a:r>
            <a:endParaRPr lang="en-US" sz="1450" dirty="0"/>
          </a:p>
        </p:txBody>
      </p:sp>
      <p:sp>
        <p:nvSpPr>
          <p:cNvPr id="9" name="Text 6"/>
          <p:cNvSpPr/>
          <p:nvPr/>
        </p:nvSpPr>
        <p:spPr>
          <a:xfrm>
            <a:off x="10291048" y="3174444"/>
            <a:ext cx="3609261" cy="885111"/>
          </a:xfrm>
          <a:prstGeom prst="rect">
            <a:avLst/>
          </a:prstGeom>
          <a:noFill/>
          <a:ln/>
        </p:spPr>
        <p:txBody>
          <a:bodyPr wrap="square" lIns="0" tIns="0" rIns="0" bIns="0" rtlCol="0" anchor="t"/>
          <a:lstStyle/>
          <a:p>
            <a:pPr algn="l" marL="342900" indent="-342900">
              <a:lnSpc>
                <a:spcPts val="2300"/>
              </a:lnSpc>
              <a:buSzPct val="100000"/>
              <a:buChar char="•"/>
            </a:pPr>
            <a:r>
              <a:rPr lang="en-US" sz="1450" dirty="0">
                <a:solidFill>
                  <a:srgbClr val="E5DCE6"/>
                </a:solidFill>
                <a:latin typeface="Montserrat" pitchFamily="34" charset="0"/>
                <a:ea typeface="Montserrat" pitchFamily="34" charset="-122"/>
                <a:cs typeface="Montserrat" pitchFamily="34" charset="-120"/>
              </a:rPr>
              <a:t>Accurate blink detection distinguishing short versus long closures</a:t>
            </a:r>
            <a:endParaRPr lang="en-US" sz="1450" dirty="0"/>
          </a:p>
        </p:txBody>
      </p:sp>
      <p:sp>
        <p:nvSpPr>
          <p:cNvPr id="10" name="Text 7"/>
          <p:cNvSpPr/>
          <p:nvPr/>
        </p:nvSpPr>
        <p:spPr>
          <a:xfrm>
            <a:off x="10291048" y="4124087"/>
            <a:ext cx="3609261" cy="590074"/>
          </a:xfrm>
          <a:prstGeom prst="rect">
            <a:avLst/>
          </a:prstGeom>
          <a:noFill/>
          <a:ln/>
        </p:spPr>
        <p:txBody>
          <a:bodyPr wrap="square" lIns="0" tIns="0" rIns="0" bIns="0" rtlCol="0" anchor="t"/>
          <a:lstStyle/>
          <a:p>
            <a:pPr algn="l" marL="342900" indent="-342900">
              <a:lnSpc>
                <a:spcPts val="2300"/>
              </a:lnSpc>
              <a:buSzPct val="100000"/>
              <a:buChar char="•"/>
            </a:pPr>
            <a:r>
              <a:rPr lang="en-US" sz="1450" dirty="0">
                <a:solidFill>
                  <a:srgbClr val="E5DCE6"/>
                </a:solidFill>
                <a:latin typeface="Montserrat" pitchFamily="34" charset="0"/>
                <a:ea typeface="Montserrat" pitchFamily="34" charset="-122"/>
                <a:cs typeface="Montserrat" pitchFamily="34" charset="-120"/>
              </a:rPr>
              <a:t>Converting subtle eye movements into smooth, precise cursor motion</a:t>
            </a:r>
            <a:endParaRPr lang="en-US" sz="1450" dirty="0"/>
          </a:p>
        </p:txBody>
      </p:sp>
      <p:sp>
        <p:nvSpPr>
          <p:cNvPr id="11" name="Text 8"/>
          <p:cNvSpPr/>
          <p:nvPr/>
        </p:nvSpPr>
        <p:spPr>
          <a:xfrm>
            <a:off x="10291048" y="4778692"/>
            <a:ext cx="3609261" cy="885111"/>
          </a:xfrm>
          <a:prstGeom prst="rect">
            <a:avLst/>
          </a:prstGeom>
          <a:noFill/>
          <a:ln/>
        </p:spPr>
        <p:txBody>
          <a:bodyPr wrap="square" lIns="0" tIns="0" rIns="0" bIns="0" rtlCol="0" anchor="t"/>
          <a:lstStyle/>
          <a:p>
            <a:pPr algn="l" marL="342900" indent="-342900">
              <a:lnSpc>
                <a:spcPts val="2300"/>
              </a:lnSpc>
              <a:buSzPct val="100000"/>
              <a:buChar char="•"/>
            </a:pPr>
            <a:r>
              <a:rPr lang="en-US" sz="1450" dirty="0">
                <a:solidFill>
                  <a:srgbClr val="E5DCE6"/>
                </a:solidFill>
                <a:latin typeface="Montserrat" pitchFamily="34" charset="0"/>
                <a:ea typeface="Montserrat" pitchFamily="34" charset="-122"/>
                <a:cs typeface="Montserrat" pitchFamily="34" charset="-120"/>
              </a:rPr>
              <a:t>Maintaining stability despite natural eye jitter and involuntary movements</a:t>
            </a:r>
            <a:endParaRPr lang="en-US" sz="1450" dirty="0"/>
          </a:p>
        </p:txBody>
      </p:sp>
      <p:sp>
        <p:nvSpPr>
          <p:cNvPr id="12" name="Text 9"/>
          <p:cNvSpPr/>
          <p:nvPr/>
        </p:nvSpPr>
        <p:spPr>
          <a:xfrm>
            <a:off x="10291048" y="5728335"/>
            <a:ext cx="3609261" cy="590074"/>
          </a:xfrm>
          <a:prstGeom prst="rect">
            <a:avLst/>
          </a:prstGeom>
          <a:noFill/>
          <a:ln/>
        </p:spPr>
        <p:txBody>
          <a:bodyPr wrap="square" lIns="0" tIns="0" rIns="0" bIns="0" rtlCol="0" anchor="t"/>
          <a:lstStyle/>
          <a:p>
            <a:pPr algn="l" marL="342900" indent="-342900">
              <a:lnSpc>
                <a:spcPts val="2300"/>
              </a:lnSpc>
              <a:buSzPct val="100000"/>
              <a:buChar char="•"/>
            </a:pPr>
            <a:r>
              <a:rPr lang="en-US" sz="1450" dirty="0">
                <a:solidFill>
                  <a:srgbClr val="E5DCE6"/>
                </a:solidFill>
                <a:latin typeface="Montserrat" pitchFamily="34" charset="0"/>
                <a:ea typeface="Montserrat" pitchFamily="34" charset="-122"/>
                <a:cs typeface="Montserrat" pitchFamily="34" charset="-120"/>
              </a:rPr>
              <a:t>Calibrating system to individual user gaze patterns</a:t>
            </a:r>
            <a:endParaRPr lang="en-US" sz="1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689729"/>
            <a:ext cx="6719649" cy="620078"/>
          </a:xfrm>
          <a:prstGeom prst="rect">
            <a:avLst/>
          </a:prstGeom>
          <a:noFill/>
          <a:ln/>
        </p:spPr>
        <p:txBody>
          <a:bodyPr wrap="none" lIns="0" tIns="0" rIns="0" bIns="0" rtlCol="0" anchor="t"/>
          <a:lstStyle/>
          <a:p>
            <a:pPr algn="l" indent="0" marL="0">
              <a:lnSpc>
                <a:spcPts val="4850"/>
              </a:lnSpc>
              <a:buNone/>
            </a:pPr>
            <a:r>
              <a:rPr lang="en-US" sz="3900" b="1" dirty="0">
                <a:solidFill>
                  <a:srgbClr val="EEAEF6"/>
                </a:solidFill>
                <a:latin typeface="Bricolage Grotesque Extra Bold" pitchFamily="34" charset="0"/>
                <a:ea typeface="Bricolage Grotesque Extra Bold" pitchFamily="34" charset="-122"/>
                <a:cs typeface="Bricolage Grotesque Extra Bold" pitchFamily="34" charset="-120"/>
              </a:rPr>
              <a:t>Key Features &amp; Innovations</a:t>
            </a:r>
            <a:endParaRPr lang="en-US" sz="3900" dirty="0"/>
          </a:p>
        </p:txBody>
      </p:sp>
      <p:sp>
        <p:nvSpPr>
          <p:cNvPr id="3" name="Text 1"/>
          <p:cNvSpPr/>
          <p:nvPr/>
        </p:nvSpPr>
        <p:spPr>
          <a:xfrm>
            <a:off x="793790" y="1706642"/>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E5DCE6"/>
                </a:solidFill>
                <a:latin typeface="Montserrat" pitchFamily="34" charset="0"/>
                <a:ea typeface="Montserrat" pitchFamily="34" charset="-122"/>
                <a:cs typeface="Montserrat" pitchFamily="34" charset="-120"/>
              </a:rPr>
              <a:t>Our system leverages cutting-edge image processing techniques to deliver a robust and intuitive hands-free control experience.</a:t>
            </a:r>
            <a:endParaRPr lang="en-US" sz="1550" dirty="0"/>
          </a:p>
        </p:txBody>
      </p:sp>
      <p:pic>
        <p:nvPicPr>
          <p:cNvPr id="4"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93790" y="2247424"/>
            <a:ext cx="496133" cy="496133"/>
          </a:xfrm>
          <a:prstGeom prst="rect">
            <a:avLst/>
          </a:prstGeom>
        </p:spPr>
      </p:pic>
      <p:sp>
        <p:nvSpPr>
          <p:cNvPr id="5" name="Text 2"/>
          <p:cNvSpPr/>
          <p:nvPr/>
        </p:nvSpPr>
        <p:spPr>
          <a:xfrm>
            <a:off x="1537930" y="2365177"/>
            <a:ext cx="2851190" cy="310158"/>
          </a:xfrm>
          <a:prstGeom prst="rect">
            <a:avLst/>
          </a:prstGeom>
          <a:noFill/>
          <a:ln/>
        </p:spPr>
        <p:txBody>
          <a:bodyPr wrap="none" lIns="0" tIns="0" rIns="0" bIns="0" rtlCol="0" anchor="t"/>
          <a:lstStyle/>
          <a:p>
            <a:pPr algn="l" indent="0" marL="0">
              <a:lnSpc>
                <a:spcPts val="2400"/>
              </a:lnSpc>
              <a:buNone/>
            </a:pPr>
            <a:r>
              <a:rPr lang="en-US" sz="1950" b="1" dirty="0">
                <a:solidFill>
                  <a:srgbClr val="E5DCE6"/>
                </a:solidFill>
                <a:latin typeface="Bricolage Grotesque Extra Bold" pitchFamily="34" charset="0"/>
                <a:ea typeface="Bricolage Grotesque Extra Bold" pitchFamily="34" charset="-122"/>
                <a:cs typeface="Bricolage Grotesque Extra Bold" pitchFamily="34" charset="-120"/>
              </a:rPr>
              <a:t>Real-time Performance</a:t>
            </a:r>
            <a:endParaRPr lang="en-US" sz="1950" dirty="0"/>
          </a:p>
        </p:txBody>
      </p:sp>
      <p:sp>
        <p:nvSpPr>
          <p:cNvPr id="6" name="Text 3"/>
          <p:cNvSpPr/>
          <p:nvPr/>
        </p:nvSpPr>
        <p:spPr>
          <a:xfrm>
            <a:off x="1537930" y="2794397"/>
            <a:ext cx="5653207" cy="952619"/>
          </a:xfrm>
          <a:prstGeom prst="rect">
            <a:avLst/>
          </a:prstGeom>
          <a:noFill/>
          <a:ln/>
        </p:spPr>
        <p:txBody>
          <a:bodyPr wrap="square" lIns="0" tIns="0" rIns="0" bIns="0" rtlCol="0" anchor="t"/>
          <a:lstStyle/>
          <a:p>
            <a:pPr algn="l" indent="0" marL="0">
              <a:lnSpc>
                <a:spcPts val="2500"/>
              </a:lnSpc>
              <a:buNone/>
            </a:pPr>
            <a:r>
              <a:rPr lang="en-US" sz="1550" dirty="0">
                <a:solidFill>
                  <a:srgbClr val="E5DCE6"/>
                </a:solidFill>
                <a:latin typeface="Montserrat" pitchFamily="34" charset="0"/>
                <a:ea typeface="Montserrat" pitchFamily="34" charset="-122"/>
                <a:cs typeface="Montserrat" pitchFamily="34" charset="-120"/>
              </a:rPr>
              <a:t>Achieves smooth, responsive cursor control with processing speeds of up to 30 frames per second for seamless interaction.</a:t>
            </a:r>
            <a:endParaRPr lang="en-US" sz="1550" dirty="0"/>
          </a:p>
        </p:txBody>
      </p:sp>
      <p:pic>
        <p:nvPicPr>
          <p:cNvPr id="7"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39144" y="2247424"/>
            <a:ext cx="496133" cy="496133"/>
          </a:xfrm>
          <a:prstGeom prst="rect">
            <a:avLst/>
          </a:prstGeom>
        </p:spPr>
      </p:pic>
      <p:sp>
        <p:nvSpPr>
          <p:cNvPr id="8" name="Text 4"/>
          <p:cNvSpPr/>
          <p:nvPr/>
        </p:nvSpPr>
        <p:spPr>
          <a:xfrm>
            <a:off x="8183285" y="2365177"/>
            <a:ext cx="2809518" cy="310158"/>
          </a:xfrm>
          <a:prstGeom prst="rect">
            <a:avLst/>
          </a:prstGeom>
          <a:noFill/>
          <a:ln/>
        </p:spPr>
        <p:txBody>
          <a:bodyPr wrap="none" lIns="0" tIns="0" rIns="0" bIns="0" rtlCol="0" anchor="t"/>
          <a:lstStyle/>
          <a:p>
            <a:pPr algn="l" indent="0" marL="0">
              <a:lnSpc>
                <a:spcPts val="2400"/>
              </a:lnSpc>
              <a:buNone/>
            </a:pPr>
            <a:r>
              <a:rPr lang="en-US" sz="1950" b="1" dirty="0">
                <a:solidFill>
                  <a:srgbClr val="E5DCE6"/>
                </a:solidFill>
                <a:latin typeface="Bricolage Grotesque Extra Bold" pitchFamily="34" charset="0"/>
                <a:ea typeface="Bricolage Grotesque Extra Bold" pitchFamily="34" charset="-122"/>
                <a:cs typeface="Bricolage Grotesque Extra Bold" pitchFamily="34" charset="-120"/>
              </a:rPr>
              <a:t>Webcam-Only Solution</a:t>
            </a:r>
            <a:endParaRPr lang="en-US" sz="1950" dirty="0"/>
          </a:p>
        </p:txBody>
      </p:sp>
      <p:sp>
        <p:nvSpPr>
          <p:cNvPr id="9" name="Text 5"/>
          <p:cNvSpPr/>
          <p:nvPr/>
        </p:nvSpPr>
        <p:spPr>
          <a:xfrm>
            <a:off x="8183285" y="2794397"/>
            <a:ext cx="5653326" cy="952619"/>
          </a:xfrm>
          <a:prstGeom prst="rect">
            <a:avLst/>
          </a:prstGeom>
          <a:noFill/>
          <a:ln/>
        </p:spPr>
        <p:txBody>
          <a:bodyPr wrap="square" lIns="0" tIns="0" rIns="0" bIns="0" rtlCol="0" anchor="t"/>
          <a:lstStyle/>
          <a:p>
            <a:pPr algn="l" indent="0" marL="0">
              <a:lnSpc>
                <a:spcPts val="2500"/>
              </a:lnSpc>
              <a:buNone/>
            </a:pPr>
            <a:r>
              <a:rPr lang="en-US" sz="1550" dirty="0">
                <a:solidFill>
                  <a:srgbClr val="E5DCE6"/>
                </a:solidFill>
                <a:latin typeface="Montserrat" pitchFamily="34" charset="0"/>
                <a:ea typeface="Montserrat" pitchFamily="34" charset="-122"/>
                <a:cs typeface="Montserrat" pitchFamily="34" charset="-120"/>
              </a:rPr>
              <a:t>No specialized hardware required; operates efficiently with any standard webcam, making it accessible and cost-effective.</a:t>
            </a:r>
            <a:endParaRPr lang="en-US" sz="1550" dirty="0"/>
          </a:p>
        </p:txBody>
      </p:sp>
      <p:pic>
        <p:nvPicPr>
          <p:cNvPr id="10"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3790" y="4143851"/>
            <a:ext cx="496133" cy="496133"/>
          </a:xfrm>
          <a:prstGeom prst="rect">
            <a:avLst/>
          </a:prstGeom>
        </p:spPr>
      </p:pic>
      <p:sp>
        <p:nvSpPr>
          <p:cNvPr id="11" name="Text 6"/>
          <p:cNvSpPr/>
          <p:nvPr/>
        </p:nvSpPr>
        <p:spPr>
          <a:xfrm>
            <a:off x="1537930" y="4261604"/>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E5DCE6"/>
                </a:solidFill>
                <a:latin typeface="Bricolage Grotesque Extra Bold" pitchFamily="34" charset="0"/>
                <a:ea typeface="Bricolage Grotesque Extra Bold" pitchFamily="34" charset="-122"/>
                <a:cs typeface="Bricolage Grotesque Extra Bold" pitchFamily="34" charset="-120"/>
              </a:rPr>
              <a:t>Dual-Mode Clicking</a:t>
            </a:r>
            <a:endParaRPr lang="en-US" sz="1950" dirty="0"/>
          </a:p>
        </p:txBody>
      </p:sp>
      <p:sp>
        <p:nvSpPr>
          <p:cNvPr id="12" name="Text 7"/>
          <p:cNvSpPr/>
          <p:nvPr/>
        </p:nvSpPr>
        <p:spPr>
          <a:xfrm>
            <a:off x="1537930" y="4690824"/>
            <a:ext cx="5653207" cy="952619"/>
          </a:xfrm>
          <a:prstGeom prst="rect">
            <a:avLst/>
          </a:prstGeom>
          <a:noFill/>
          <a:ln/>
        </p:spPr>
        <p:txBody>
          <a:bodyPr wrap="square" lIns="0" tIns="0" rIns="0" bIns="0" rtlCol="0" anchor="t"/>
          <a:lstStyle/>
          <a:p>
            <a:pPr algn="l" indent="0" marL="0">
              <a:lnSpc>
                <a:spcPts val="2500"/>
              </a:lnSpc>
              <a:buNone/>
            </a:pPr>
            <a:r>
              <a:rPr lang="en-US" sz="1550" dirty="0">
                <a:solidFill>
                  <a:srgbClr val="E5DCE6"/>
                </a:solidFill>
                <a:latin typeface="Montserrat" pitchFamily="34" charset="0"/>
                <a:ea typeface="Montserrat" pitchFamily="34" charset="-122"/>
                <a:cs typeface="Montserrat" pitchFamily="34" charset="-120"/>
              </a:rPr>
              <a:t>Distinguishes between short blinks for single clicks and sustained blinks for double clicks, offering versatile interaction.</a:t>
            </a:r>
            <a:endParaRPr lang="en-US" sz="1550" dirty="0"/>
          </a:p>
        </p:txBody>
      </p:sp>
      <p:pic>
        <p:nvPicPr>
          <p:cNvPr id="13"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39144" y="4143851"/>
            <a:ext cx="496133" cy="496133"/>
          </a:xfrm>
          <a:prstGeom prst="rect">
            <a:avLst/>
          </a:prstGeom>
        </p:spPr>
      </p:pic>
      <p:sp>
        <p:nvSpPr>
          <p:cNvPr id="14" name="Text 8"/>
          <p:cNvSpPr/>
          <p:nvPr/>
        </p:nvSpPr>
        <p:spPr>
          <a:xfrm>
            <a:off x="8183285" y="4261604"/>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E5DCE6"/>
                </a:solidFill>
                <a:latin typeface="Bricolage Grotesque Extra Bold" pitchFamily="34" charset="0"/>
                <a:ea typeface="Bricolage Grotesque Extra Bold" pitchFamily="34" charset="-122"/>
                <a:cs typeface="Bricolage Grotesque Extra Bold" pitchFamily="34" charset="-120"/>
              </a:rPr>
              <a:t>Hands-Free Toggle</a:t>
            </a:r>
            <a:endParaRPr lang="en-US" sz="1950" dirty="0"/>
          </a:p>
        </p:txBody>
      </p:sp>
      <p:sp>
        <p:nvSpPr>
          <p:cNvPr id="15" name="Text 9"/>
          <p:cNvSpPr/>
          <p:nvPr/>
        </p:nvSpPr>
        <p:spPr>
          <a:xfrm>
            <a:off x="8183285" y="4690824"/>
            <a:ext cx="5653326" cy="952619"/>
          </a:xfrm>
          <a:prstGeom prst="rect">
            <a:avLst/>
          </a:prstGeom>
          <a:noFill/>
          <a:ln/>
        </p:spPr>
        <p:txBody>
          <a:bodyPr wrap="square" lIns="0" tIns="0" rIns="0" bIns="0" rtlCol="0" anchor="t"/>
          <a:lstStyle/>
          <a:p>
            <a:pPr algn="l" indent="0" marL="0">
              <a:lnSpc>
                <a:spcPts val="2500"/>
              </a:lnSpc>
              <a:buNone/>
            </a:pPr>
            <a:r>
              <a:rPr lang="en-US" sz="1550" dirty="0">
                <a:solidFill>
                  <a:srgbClr val="E5DCE6"/>
                </a:solidFill>
                <a:latin typeface="Montserrat" pitchFamily="34" charset="0"/>
                <a:ea typeface="Montserrat" pitchFamily="34" charset="-122"/>
                <a:cs typeface="Montserrat" pitchFamily="34" charset="-120"/>
              </a:rPr>
              <a:t>A simple, consistent gaze in a designated area toggles mouse control on or off, allowing for periods of non-interaction.</a:t>
            </a:r>
            <a:endParaRPr lang="en-US" sz="1550" dirty="0"/>
          </a:p>
        </p:txBody>
      </p:sp>
      <p:pic>
        <p:nvPicPr>
          <p:cNvPr id="16" name="Image 4" descr="preencoded.png">    </p:cNvPr>
          <p:cNvPicPr>
            <a:picLocks noChangeAspect="1"/>
          </p:cNvPicPr>
          <p:nvPr/>
        </p:nvPicPr>
        <p:blipFill>
          <a:blip r:embed="rId9"/>
          <a:stretch>
            <a:fillRect/>
          </a:stretch>
        </p:blipFill>
        <p:spPr>
          <a:xfrm>
            <a:off x="793790" y="6040279"/>
            <a:ext cx="496133" cy="496133"/>
          </a:xfrm>
          <a:prstGeom prst="rect">
            <a:avLst/>
          </a:prstGeom>
        </p:spPr>
      </p:pic>
      <p:sp>
        <p:nvSpPr>
          <p:cNvPr id="17" name="Text 10"/>
          <p:cNvSpPr/>
          <p:nvPr/>
        </p:nvSpPr>
        <p:spPr>
          <a:xfrm>
            <a:off x="1537930" y="6158032"/>
            <a:ext cx="3010614" cy="310158"/>
          </a:xfrm>
          <a:prstGeom prst="rect">
            <a:avLst/>
          </a:prstGeom>
          <a:noFill/>
          <a:ln/>
        </p:spPr>
        <p:txBody>
          <a:bodyPr wrap="none" lIns="0" tIns="0" rIns="0" bIns="0" rtlCol="0" anchor="t"/>
          <a:lstStyle/>
          <a:p>
            <a:pPr algn="l" indent="0" marL="0">
              <a:lnSpc>
                <a:spcPts val="2400"/>
              </a:lnSpc>
              <a:buNone/>
            </a:pPr>
            <a:r>
              <a:rPr lang="en-US" sz="1950" b="1" dirty="0">
                <a:solidFill>
                  <a:srgbClr val="E5DCE6"/>
                </a:solidFill>
                <a:latin typeface="Bricolage Grotesque Extra Bold" pitchFamily="34" charset="0"/>
                <a:ea typeface="Bricolage Grotesque Extra Bold" pitchFamily="34" charset="-122"/>
                <a:cs typeface="Bricolage Grotesque Extra Bold" pitchFamily="34" charset="-120"/>
              </a:rPr>
              <a:t>Personalized Calibration</a:t>
            </a:r>
            <a:endParaRPr lang="en-US" sz="1950" dirty="0"/>
          </a:p>
        </p:txBody>
      </p:sp>
      <p:sp>
        <p:nvSpPr>
          <p:cNvPr id="18" name="Text 11"/>
          <p:cNvSpPr/>
          <p:nvPr/>
        </p:nvSpPr>
        <p:spPr>
          <a:xfrm>
            <a:off x="1537930" y="6587252"/>
            <a:ext cx="5653207" cy="952619"/>
          </a:xfrm>
          <a:prstGeom prst="rect">
            <a:avLst/>
          </a:prstGeom>
          <a:noFill/>
          <a:ln/>
        </p:spPr>
        <p:txBody>
          <a:bodyPr wrap="square" lIns="0" tIns="0" rIns="0" bIns="0" rtlCol="0" anchor="t"/>
          <a:lstStyle/>
          <a:p>
            <a:pPr algn="l" indent="0" marL="0">
              <a:lnSpc>
                <a:spcPts val="2500"/>
              </a:lnSpc>
              <a:buNone/>
            </a:pPr>
            <a:r>
              <a:rPr lang="en-US" sz="1550" dirty="0">
                <a:solidFill>
                  <a:srgbClr val="E5DCE6"/>
                </a:solidFill>
                <a:latin typeface="Montserrat" pitchFamily="34" charset="0"/>
                <a:ea typeface="Montserrat" pitchFamily="34" charset="-122"/>
                <a:cs typeface="Montserrat" pitchFamily="34" charset="-120"/>
              </a:rPr>
              <a:t>The system adapts to individual eye-gaze patterns and blink characteristics, ensuring accurate and comfortable use for every user.</a:t>
            </a:r>
            <a:endParaRPr lang="en-US" sz="1550" dirty="0"/>
          </a:p>
        </p:txBody>
      </p:sp>
      <p:pic>
        <p:nvPicPr>
          <p:cNvPr id="19" name="Image 5" descr="preencoded.png">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39144" y="6040279"/>
            <a:ext cx="496133" cy="496133"/>
          </a:xfrm>
          <a:prstGeom prst="rect">
            <a:avLst/>
          </a:prstGeom>
        </p:spPr>
      </p:pic>
      <p:sp>
        <p:nvSpPr>
          <p:cNvPr id="20" name="Text 12"/>
          <p:cNvSpPr/>
          <p:nvPr/>
        </p:nvSpPr>
        <p:spPr>
          <a:xfrm>
            <a:off x="8183285" y="6158032"/>
            <a:ext cx="2694146" cy="310158"/>
          </a:xfrm>
          <a:prstGeom prst="rect">
            <a:avLst/>
          </a:prstGeom>
          <a:noFill/>
          <a:ln/>
        </p:spPr>
        <p:txBody>
          <a:bodyPr wrap="none" lIns="0" tIns="0" rIns="0" bIns="0" rtlCol="0" anchor="t"/>
          <a:lstStyle/>
          <a:p>
            <a:pPr algn="l" indent="0" marL="0">
              <a:lnSpc>
                <a:spcPts val="2400"/>
              </a:lnSpc>
              <a:buNone/>
            </a:pPr>
            <a:r>
              <a:rPr lang="en-US" sz="1950" b="1" dirty="0">
                <a:solidFill>
                  <a:srgbClr val="E5DCE6"/>
                </a:solidFill>
                <a:latin typeface="Bricolage Grotesque Extra Bold" pitchFamily="34" charset="0"/>
                <a:ea typeface="Bricolage Grotesque Extra Bold" pitchFamily="34" charset="-122"/>
                <a:cs typeface="Bricolage Grotesque Extra Bold" pitchFamily="34" charset="-120"/>
              </a:rPr>
              <a:t>Adjustable Sensitivity</a:t>
            </a:r>
            <a:endParaRPr lang="en-US" sz="1950" dirty="0"/>
          </a:p>
        </p:txBody>
      </p:sp>
      <p:sp>
        <p:nvSpPr>
          <p:cNvPr id="21" name="Text 13"/>
          <p:cNvSpPr/>
          <p:nvPr/>
        </p:nvSpPr>
        <p:spPr>
          <a:xfrm>
            <a:off x="8183285" y="6587252"/>
            <a:ext cx="5653326" cy="952619"/>
          </a:xfrm>
          <a:prstGeom prst="rect">
            <a:avLst/>
          </a:prstGeom>
          <a:noFill/>
          <a:ln/>
        </p:spPr>
        <p:txBody>
          <a:bodyPr wrap="square" lIns="0" tIns="0" rIns="0" bIns="0" rtlCol="0" anchor="t"/>
          <a:lstStyle/>
          <a:p>
            <a:pPr algn="l" indent="0" marL="0">
              <a:lnSpc>
                <a:spcPts val="2500"/>
              </a:lnSpc>
              <a:buNone/>
            </a:pPr>
            <a:r>
              <a:rPr lang="en-US" sz="1550" dirty="0">
                <a:solidFill>
                  <a:srgbClr val="E5DCE6"/>
                </a:solidFill>
                <a:latin typeface="Montserrat" pitchFamily="34" charset="0"/>
                <a:ea typeface="Montserrat" pitchFamily="34" charset="-122"/>
                <a:cs typeface="Montserrat" pitchFamily="34" charset="-120"/>
              </a:rPr>
              <a:t>Users can fine-tune cursor movement speed and blink detection thresholds to match their preferences and needs.</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46152" y="444222"/>
            <a:ext cx="5202198" cy="504825"/>
          </a:xfrm>
          <a:prstGeom prst="rect">
            <a:avLst/>
          </a:prstGeom>
          <a:noFill/>
          <a:ln/>
        </p:spPr>
        <p:txBody>
          <a:bodyPr wrap="none" lIns="0" tIns="0" rIns="0" bIns="0" rtlCol="0" anchor="t"/>
          <a:lstStyle/>
          <a:p>
            <a:pPr algn="l" indent="0" marL="0">
              <a:lnSpc>
                <a:spcPts val="3950"/>
              </a:lnSpc>
              <a:buNone/>
            </a:pPr>
            <a:r>
              <a:rPr lang="en-US" sz="3150" b="1" dirty="0">
                <a:solidFill>
                  <a:srgbClr val="EEAEF6"/>
                </a:solidFill>
                <a:latin typeface="Bricolage Grotesque Extra Bold" pitchFamily="34" charset="0"/>
                <a:ea typeface="Bricolage Grotesque Extra Bold" pitchFamily="34" charset="-122"/>
                <a:cs typeface="Bricolage Grotesque Extra Bold" pitchFamily="34" charset="-120"/>
              </a:rPr>
              <a:t>System Pipeline Overview</a:t>
            </a:r>
            <a:endParaRPr lang="en-US" sz="3150" dirty="0"/>
          </a:p>
        </p:txBody>
      </p:sp>
      <p:sp>
        <p:nvSpPr>
          <p:cNvPr id="3" name="Text 1"/>
          <p:cNvSpPr/>
          <p:nvPr/>
        </p:nvSpPr>
        <p:spPr>
          <a:xfrm>
            <a:off x="646152" y="1272064"/>
            <a:ext cx="13338096" cy="516969"/>
          </a:xfrm>
          <a:prstGeom prst="rect">
            <a:avLst/>
          </a:prstGeom>
          <a:noFill/>
          <a:ln/>
        </p:spPr>
        <p:txBody>
          <a:bodyPr wrap="square" lIns="0" tIns="0" rIns="0" bIns="0" rtlCol="0" anchor="t"/>
          <a:lstStyle/>
          <a:p>
            <a:pPr algn="l" indent="0" marL="0">
              <a:lnSpc>
                <a:spcPts val="2000"/>
              </a:lnSpc>
              <a:buNone/>
            </a:pPr>
            <a:r>
              <a:rPr lang="en-US" sz="1250" dirty="0">
                <a:solidFill>
                  <a:srgbClr val="E5DCE6"/>
                </a:solidFill>
                <a:latin typeface="Montserrat" pitchFamily="34" charset="0"/>
                <a:ea typeface="Montserrat" pitchFamily="34" charset="-122"/>
                <a:cs typeface="Montserrat" pitchFamily="34" charset="-120"/>
              </a:rPr>
              <a:t>The system operates as a continuous real-time pipeline, processing webcam input at approximately 30 frames per second with 640×480 resolution. Each frame passes through multiple stages of detection, extraction, and interpretation before controlling the mouse cursor.</a:t>
            </a:r>
            <a:endParaRPr lang="en-US" sz="1250" dirty="0"/>
          </a:p>
        </p:txBody>
      </p:sp>
      <p:pic>
        <p:nvPicPr>
          <p:cNvPr id="4" name="Image 0" descr="preencoded.png">    </p:cNvPr>
          <p:cNvPicPr>
            <a:picLocks noChangeAspect="1"/>
          </p:cNvPicPr>
          <p:nvPr/>
        </p:nvPicPr>
        <p:blipFill>
          <a:blip r:embed="rId1"/>
          <a:stretch>
            <a:fillRect/>
          </a:stretch>
        </p:blipFill>
        <p:spPr>
          <a:xfrm>
            <a:off x="646152" y="1970723"/>
            <a:ext cx="807720" cy="969288"/>
          </a:xfrm>
          <a:prstGeom prst="rect">
            <a:avLst/>
          </a:prstGeom>
        </p:spPr>
      </p:pic>
      <p:sp>
        <p:nvSpPr>
          <p:cNvPr id="5" name="Text 2"/>
          <p:cNvSpPr/>
          <p:nvPr/>
        </p:nvSpPr>
        <p:spPr>
          <a:xfrm>
            <a:off x="1615321" y="2132171"/>
            <a:ext cx="2019538" cy="252413"/>
          </a:xfrm>
          <a:prstGeom prst="rect">
            <a:avLst/>
          </a:prstGeom>
          <a:noFill/>
          <a:ln/>
        </p:spPr>
        <p:txBody>
          <a:bodyPr wrap="none" lIns="0" tIns="0" rIns="0" bIns="0" rtlCol="0" anchor="t"/>
          <a:lstStyle/>
          <a:p>
            <a:pPr algn="l" indent="0" marL="0">
              <a:lnSpc>
                <a:spcPts val="1950"/>
              </a:lnSpc>
              <a:buNone/>
            </a:pPr>
            <a:r>
              <a:rPr lang="en-US" sz="1550" b="1" dirty="0">
                <a:solidFill>
                  <a:srgbClr val="E5DCE6"/>
                </a:solidFill>
                <a:latin typeface="Bricolage Grotesque Extra Bold" pitchFamily="34" charset="0"/>
                <a:ea typeface="Bricolage Grotesque Extra Bold" pitchFamily="34" charset="-122"/>
                <a:cs typeface="Bricolage Grotesque Extra Bold" pitchFamily="34" charset="-120"/>
              </a:rPr>
              <a:t>Video Capture</a:t>
            </a:r>
            <a:endParaRPr lang="en-US" sz="1550" dirty="0"/>
          </a:p>
        </p:txBody>
      </p:sp>
      <p:sp>
        <p:nvSpPr>
          <p:cNvPr id="6" name="Text 3"/>
          <p:cNvSpPr/>
          <p:nvPr/>
        </p:nvSpPr>
        <p:spPr>
          <a:xfrm>
            <a:off x="1615321" y="2481501"/>
            <a:ext cx="12368927" cy="258485"/>
          </a:xfrm>
          <a:prstGeom prst="rect">
            <a:avLst/>
          </a:prstGeom>
          <a:noFill/>
          <a:ln/>
        </p:spPr>
        <p:txBody>
          <a:bodyPr wrap="none" lIns="0" tIns="0" rIns="0" bIns="0" rtlCol="0" anchor="t"/>
          <a:lstStyle/>
          <a:p>
            <a:pPr algn="l" indent="0" marL="0">
              <a:lnSpc>
                <a:spcPts val="2000"/>
              </a:lnSpc>
              <a:buNone/>
            </a:pPr>
            <a:r>
              <a:rPr lang="en-US" sz="1250" dirty="0">
                <a:solidFill>
                  <a:srgbClr val="E5DCE6"/>
                </a:solidFill>
                <a:latin typeface="Montserrat" pitchFamily="34" charset="0"/>
                <a:ea typeface="Montserrat" pitchFamily="34" charset="-122"/>
                <a:cs typeface="Montserrat" pitchFamily="34" charset="-120"/>
              </a:rPr>
              <a:t>Live webcam feed captures user's face in real-time</a:t>
            </a:r>
            <a:endParaRPr lang="en-US" sz="1250" dirty="0"/>
          </a:p>
        </p:txBody>
      </p:sp>
      <p:pic>
        <p:nvPicPr>
          <p:cNvPr id="7" name="Image 1" descr="preencoded.png">    </p:cNvPr>
          <p:cNvPicPr>
            <a:picLocks noChangeAspect="1"/>
          </p:cNvPicPr>
          <p:nvPr/>
        </p:nvPicPr>
        <p:blipFill>
          <a:blip r:embed="rId2"/>
          <a:stretch>
            <a:fillRect/>
          </a:stretch>
        </p:blipFill>
        <p:spPr>
          <a:xfrm>
            <a:off x="646152" y="2940010"/>
            <a:ext cx="807720" cy="969288"/>
          </a:xfrm>
          <a:prstGeom prst="rect">
            <a:avLst/>
          </a:prstGeom>
        </p:spPr>
      </p:pic>
      <p:sp>
        <p:nvSpPr>
          <p:cNvPr id="8" name="Text 4"/>
          <p:cNvSpPr/>
          <p:nvPr/>
        </p:nvSpPr>
        <p:spPr>
          <a:xfrm>
            <a:off x="1615321" y="3101459"/>
            <a:ext cx="2027873" cy="252413"/>
          </a:xfrm>
          <a:prstGeom prst="rect">
            <a:avLst/>
          </a:prstGeom>
          <a:noFill/>
          <a:ln/>
        </p:spPr>
        <p:txBody>
          <a:bodyPr wrap="none" lIns="0" tIns="0" rIns="0" bIns="0" rtlCol="0" anchor="t"/>
          <a:lstStyle/>
          <a:p>
            <a:pPr algn="l" indent="0" marL="0">
              <a:lnSpc>
                <a:spcPts val="1950"/>
              </a:lnSpc>
              <a:buNone/>
            </a:pPr>
            <a:r>
              <a:rPr lang="en-US" sz="1550" b="1" dirty="0">
                <a:solidFill>
                  <a:srgbClr val="E5DCE6"/>
                </a:solidFill>
                <a:latin typeface="Bricolage Grotesque Extra Bold" pitchFamily="34" charset="0"/>
                <a:ea typeface="Bricolage Grotesque Extra Bold" pitchFamily="34" charset="-122"/>
                <a:cs typeface="Bricolage Grotesque Extra Bold" pitchFamily="34" charset="-120"/>
              </a:rPr>
              <a:t>Landmark Detection</a:t>
            </a:r>
            <a:endParaRPr lang="en-US" sz="1550" dirty="0"/>
          </a:p>
        </p:txBody>
      </p:sp>
      <p:sp>
        <p:nvSpPr>
          <p:cNvPr id="9" name="Text 5"/>
          <p:cNvSpPr/>
          <p:nvPr/>
        </p:nvSpPr>
        <p:spPr>
          <a:xfrm>
            <a:off x="1615321" y="3450788"/>
            <a:ext cx="12368927" cy="258485"/>
          </a:xfrm>
          <a:prstGeom prst="rect">
            <a:avLst/>
          </a:prstGeom>
          <a:noFill/>
          <a:ln/>
        </p:spPr>
        <p:txBody>
          <a:bodyPr wrap="none" lIns="0" tIns="0" rIns="0" bIns="0" rtlCol="0" anchor="t"/>
          <a:lstStyle/>
          <a:p>
            <a:pPr algn="l" indent="0" marL="0">
              <a:lnSpc>
                <a:spcPts val="2000"/>
              </a:lnSpc>
              <a:buNone/>
            </a:pPr>
            <a:r>
              <a:rPr lang="en-US" sz="1250" dirty="0">
                <a:solidFill>
                  <a:srgbClr val="E5DCE6"/>
                </a:solidFill>
                <a:latin typeface="Montserrat" pitchFamily="34" charset="0"/>
                <a:ea typeface="Montserrat" pitchFamily="34" charset="-122"/>
                <a:cs typeface="Montserrat" pitchFamily="34" charset="-120"/>
              </a:rPr>
              <a:t>DLIB identifies all 68 facial landmark points</a:t>
            </a:r>
            <a:endParaRPr lang="en-US" sz="1250" dirty="0"/>
          </a:p>
        </p:txBody>
      </p:sp>
      <p:pic>
        <p:nvPicPr>
          <p:cNvPr id="10" name="Image 2" descr="preencoded.png">    </p:cNvPr>
          <p:cNvPicPr>
            <a:picLocks noChangeAspect="1"/>
          </p:cNvPicPr>
          <p:nvPr/>
        </p:nvPicPr>
        <p:blipFill>
          <a:blip r:embed="rId3"/>
          <a:stretch>
            <a:fillRect/>
          </a:stretch>
        </p:blipFill>
        <p:spPr>
          <a:xfrm>
            <a:off x="646152" y="3909298"/>
            <a:ext cx="807720" cy="969288"/>
          </a:xfrm>
          <a:prstGeom prst="rect">
            <a:avLst/>
          </a:prstGeom>
        </p:spPr>
      </p:pic>
      <p:sp>
        <p:nvSpPr>
          <p:cNvPr id="11" name="Text 6"/>
          <p:cNvSpPr/>
          <p:nvPr/>
        </p:nvSpPr>
        <p:spPr>
          <a:xfrm>
            <a:off x="1615321" y="4070747"/>
            <a:ext cx="2019538" cy="252413"/>
          </a:xfrm>
          <a:prstGeom prst="rect">
            <a:avLst/>
          </a:prstGeom>
          <a:noFill/>
          <a:ln/>
        </p:spPr>
        <p:txBody>
          <a:bodyPr wrap="none" lIns="0" tIns="0" rIns="0" bIns="0" rtlCol="0" anchor="t"/>
          <a:lstStyle/>
          <a:p>
            <a:pPr algn="l" indent="0" marL="0">
              <a:lnSpc>
                <a:spcPts val="1950"/>
              </a:lnSpc>
              <a:buNone/>
            </a:pPr>
            <a:r>
              <a:rPr lang="en-US" sz="1550" b="1" dirty="0">
                <a:solidFill>
                  <a:srgbClr val="E5DCE6"/>
                </a:solidFill>
                <a:latin typeface="Bricolage Grotesque Extra Bold" pitchFamily="34" charset="0"/>
                <a:ea typeface="Bricolage Grotesque Extra Bold" pitchFamily="34" charset="-122"/>
                <a:cs typeface="Bricolage Grotesque Extra Bold" pitchFamily="34" charset="-120"/>
              </a:rPr>
              <a:t>Feature Extraction</a:t>
            </a:r>
            <a:endParaRPr lang="en-US" sz="1550" dirty="0"/>
          </a:p>
        </p:txBody>
      </p:sp>
      <p:sp>
        <p:nvSpPr>
          <p:cNvPr id="12" name="Text 7"/>
          <p:cNvSpPr/>
          <p:nvPr/>
        </p:nvSpPr>
        <p:spPr>
          <a:xfrm>
            <a:off x="1615321" y="4420076"/>
            <a:ext cx="12368927" cy="258485"/>
          </a:xfrm>
          <a:prstGeom prst="rect">
            <a:avLst/>
          </a:prstGeom>
          <a:noFill/>
          <a:ln/>
        </p:spPr>
        <p:txBody>
          <a:bodyPr wrap="none" lIns="0" tIns="0" rIns="0" bIns="0" rtlCol="0" anchor="t"/>
          <a:lstStyle/>
          <a:p>
            <a:pPr algn="l" indent="0" marL="0">
              <a:lnSpc>
                <a:spcPts val="2000"/>
              </a:lnSpc>
              <a:buNone/>
            </a:pPr>
            <a:r>
              <a:rPr lang="en-US" sz="1250" dirty="0">
                <a:solidFill>
                  <a:srgbClr val="E5DCE6"/>
                </a:solidFill>
                <a:latin typeface="Montserrat" pitchFamily="34" charset="0"/>
                <a:ea typeface="Montserrat" pitchFamily="34" charset="-122"/>
                <a:cs typeface="Montserrat" pitchFamily="34" charset="-120"/>
              </a:rPr>
              <a:t>Extract left/right eye regions and mouth area from landmarks</a:t>
            </a:r>
            <a:endParaRPr lang="en-US" sz="1250" dirty="0"/>
          </a:p>
        </p:txBody>
      </p:sp>
      <p:pic>
        <p:nvPicPr>
          <p:cNvPr id="13" name="Image 3" descr="preencoded.png">    </p:cNvPr>
          <p:cNvPicPr>
            <a:picLocks noChangeAspect="1"/>
          </p:cNvPicPr>
          <p:nvPr/>
        </p:nvPicPr>
        <p:blipFill>
          <a:blip r:embed="rId4"/>
          <a:stretch>
            <a:fillRect/>
          </a:stretch>
        </p:blipFill>
        <p:spPr>
          <a:xfrm>
            <a:off x="646152" y="4878586"/>
            <a:ext cx="807720" cy="969288"/>
          </a:xfrm>
          <a:prstGeom prst="rect">
            <a:avLst/>
          </a:prstGeom>
        </p:spPr>
      </p:pic>
      <p:sp>
        <p:nvSpPr>
          <p:cNvPr id="14" name="Text 8"/>
          <p:cNvSpPr/>
          <p:nvPr/>
        </p:nvSpPr>
        <p:spPr>
          <a:xfrm>
            <a:off x="1615321" y="5040035"/>
            <a:ext cx="2019538" cy="252413"/>
          </a:xfrm>
          <a:prstGeom prst="rect">
            <a:avLst/>
          </a:prstGeom>
          <a:noFill/>
          <a:ln/>
        </p:spPr>
        <p:txBody>
          <a:bodyPr wrap="none" lIns="0" tIns="0" rIns="0" bIns="0" rtlCol="0" anchor="t"/>
          <a:lstStyle/>
          <a:p>
            <a:pPr algn="l" indent="0" marL="0">
              <a:lnSpc>
                <a:spcPts val="1950"/>
              </a:lnSpc>
              <a:buNone/>
            </a:pPr>
            <a:r>
              <a:rPr lang="en-US" sz="1550" b="1" dirty="0">
                <a:solidFill>
                  <a:srgbClr val="E5DCE6"/>
                </a:solidFill>
                <a:latin typeface="Bricolage Grotesque Extra Bold" pitchFamily="34" charset="0"/>
                <a:ea typeface="Bricolage Grotesque Extra Bold" pitchFamily="34" charset="-122"/>
                <a:cs typeface="Bricolage Grotesque Extra Bold" pitchFamily="34" charset="-120"/>
              </a:rPr>
              <a:t>Iris Localization</a:t>
            </a:r>
            <a:endParaRPr lang="en-US" sz="1550" dirty="0"/>
          </a:p>
        </p:txBody>
      </p:sp>
      <p:sp>
        <p:nvSpPr>
          <p:cNvPr id="15" name="Text 9"/>
          <p:cNvSpPr/>
          <p:nvPr/>
        </p:nvSpPr>
        <p:spPr>
          <a:xfrm>
            <a:off x="1615321" y="5389364"/>
            <a:ext cx="12368927" cy="258485"/>
          </a:xfrm>
          <a:prstGeom prst="rect">
            <a:avLst/>
          </a:prstGeom>
          <a:noFill/>
          <a:ln/>
        </p:spPr>
        <p:txBody>
          <a:bodyPr wrap="none" lIns="0" tIns="0" rIns="0" bIns="0" rtlCol="0" anchor="t"/>
          <a:lstStyle/>
          <a:p>
            <a:pPr algn="l" indent="0" marL="0">
              <a:lnSpc>
                <a:spcPts val="2000"/>
              </a:lnSpc>
              <a:buNone/>
            </a:pPr>
            <a:r>
              <a:rPr lang="en-US" sz="1250" dirty="0">
                <a:solidFill>
                  <a:srgbClr val="E5DCE6"/>
                </a:solidFill>
                <a:latin typeface="Montserrat" pitchFamily="34" charset="0"/>
                <a:ea typeface="Montserrat" pitchFamily="34" charset="-122"/>
                <a:cs typeface="Montserrat" pitchFamily="34" charset="-120"/>
              </a:rPr>
              <a:t>Detect iris centers and map to screen coordinates using calibration</a:t>
            </a:r>
            <a:endParaRPr lang="en-US" sz="1250" dirty="0"/>
          </a:p>
        </p:txBody>
      </p:sp>
      <p:pic>
        <p:nvPicPr>
          <p:cNvPr id="16" name="Image 4" descr="preencoded.png">    </p:cNvPr>
          <p:cNvPicPr>
            <a:picLocks noChangeAspect="1"/>
          </p:cNvPicPr>
          <p:nvPr/>
        </p:nvPicPr>
        <p:blipFill>
          <a:blip r:embed="rId5"/>
          <a:stretch>
            <a:fillRect/>
          </a:stretch>
        </p:blipFill>
        <p:spPr>
          <a:xfrm>
            <a:off x="646152" y="5847874"/>
            <a:ext cx="807720" cy="969288"/>
          </a:xfrm>
          <a:prstGeom prst="rect">
            <a:avLst/>
          </a:prstGeom>
        </p:spPr>
      </p:pic>
      <p:sp>
        <p:nvSpPr>
          <p:cNvPr id="17" name="Text 10"/>
          <p:cNvSpPr/>
          <p:nvPr/>
        </p:nvSpPr>
        <p:spPr>
          <a:xfrm>
            <a:off x="1615321" y="6009322"/>
            <a:ext cx="2019538" cy="252413"/>
          </a:xfrm>
          <a:prstGeom prst="rect">
            <a:avLst/>
          </a:prstGeom>
          <a:noFill/>
          <a:ln/>
        </p:spPr>
        <p:txBody>
          <a:bodyPr wrap="none" lIns="0" tIns="0" rIns="0" bIns="0" rtlCol="0" anchor="t"/>
          <a:lstStyle/>
          <a:p>
            <a:pPr algn="l" indent="0" marL="0">
              <a:lnSpc>
                <a:spcPts val="1950"/>
              </a:lnSpc>
              <a:buNone/>
            </a:pPr>
            <a:r>
              <a:rPr lang="en-US" sz="1550" b="1" dirty="0">
                <a:solidFill>
                  <a:srgbClr val="E5DCE6"/>
                </a:solidFill>
                <a:latin typeface="Bricolage Grotesque Extra Bold" pitchFamily="34" charset="0"/>
                <a:ea typeface="Bricolage Grotesque Extra Bold" pitchFamily="34" charset="-122"/>
                <a:cs typeface="Bricolage Grotesque Extra Bold" pitchFamily="34" charset="-120"/>
              </a:rPr>
              <a:t>Action Detection</a:t>
            </a:r>
            <a:endParaRPr lang="en-US" sz="1550" dirty="0"/>
          </a:p>
        </p:txBody>
      </p:sp>
      <p:sp>
        <p:nvSpPr>
          <p:cNvPr id="18" name="Text 11"/>
          <p:cNvSpPr/>
          <p:nvPr/>
        </p:nvSpPr>
        <p:spPr>
          <a:xfrm>
            <a:off x="1615321" y="6358652"/>
            <a:ext cx="12368927" cy="258485"/>
          </a:xfrm>
          <a:prstGeom prst="rect">
            <a:avLst/>
          </a:prstGeom>
          <a:noFill/>
          <a:ln/>
        </p:spPr>
        <p:txBody>
          <a:bodyPr wrap="none" lIns="0" tIns="0" rIns="0" bIns="0" rtlCol="0" anchor="t"/>
          <a:lstStyle/>
          <a:p>
            <a:pPr algn="l" indent="0" marL="0">
              <a:lnSpc>
                <a:spcPts val="2000"/>
              </a:lnSpc>
              <a:buNone/>
            </a:pPr>
            <a:r>
              <a:rPr lang="en-US" sz="1250" dirty="0">
                <a:solidFill>
                  <a:srgbClr val="E5DCE6"/>
                </a:solidFill>
                <a:latin typeface="Montserrat" pitchFamily="34" charset="0"/>
                <a:ea typeface="Montserrat" pitchFamily="34" charset="-122"/>
                <a:cs typeface="Montserrat" pitchFamily="34" charset="-120"/>
              </a:rPr>
              <a:t>Process blinks for clicks and mouth movements for toggle control</a:t>
            </a:r>
            <a:endParaRPr lang="en-US" sz="1250" dirty="0"/>
          </a:p>
        </p:txBody>
      </p:sp>
      <p:pic>
        <p:nvPicPr>
          <p:cNvPr id="19" name="Image 5" descr="preencoded.png">    </p:cNvPr>
          <p:cNvPicPr>
            <a:picLocks noChangeAspect="1"/>
          </p:cNvPicPr>
          <p:nvPr/>
        </p:nvPicPr>
        <p:blipFill>
          <a:blip r:embed="rId6"/>
          <a:stretch>
            <a:fillRect/>
          </a:stretch>
        </p:blipFill>
        <p:spPr>
          <a:xfrm>
            <a:off x="646152" y="6817162"/>
            <a:ext cx="807720" cy="969288"/>
          </a:xfrm>
          <a:prstGeom prst="rect">
            <a:avLst/>
          </a:prstGeom>
        </p:spPr>
      </p:pic>
      <p:sp>
        <p:nvSpPr>
          <p:cNvPr id="20" name="Text 12"/>
          <p:cNvSpPr/>
          <p:nvPr/>
        </p:nvSpPr>
        <p:spPr>
          <a:xfrm>
            <a:off x="1615321" y="6978610"/>
            <a:ext cx="2019538" cy="252413"/>
          </a:xfrm>
          <a:prstGeom prst="rect">
            <a:avLst/>
          </a:prstGeom>
          <a:noFill/>
          <a:ln/>
        </p:spPr>
        <p:txBody>
          <a:bodyPr wrap="none" lIns="0" tIns="0" rIns="0" bIns="0" rtlCol="0" anchor="t"/>
          <a:lstStyle/>
          <a:p>
            <a:pPr algn="l" indent="0" marL="0">
              <a:lnSpc>
                <a:spcPts val="1950"/>
              </a:lnSpc>
              <a:buNone/>
            </a:pPr>
            <a:r>
              <a:rPr lang="en-US" sz="1550" b="1" dirty="0">
                <a:solidFill>
                  <a:srgbClr val="E5DCE6"/>
                </a:solidFill>
                <a:latin typeface="Bricolage Grotesque Extra Bold" pitchFamily="34" charset="0"/>
                <a:ea typeface="Bricolage Grotesque Extra Bold" pitchFamily="34" charset="-122"/>
                <a:cs typeface="Bricolage Grotesque Extra Bold" pitchFamily="34" charset="-120"/>
              </a:rPr>
              <a:t>Mouse Control</a:t>
            </a:r>
            <a:endParaRPr lang="en-US" sz="1550" dirty="0"/>
          </a:p>
        </p:txBody>
      </p:sp>
      <p:sp>
        <p:nvSpPr>
          <p:cNvPr id="21" name="Text 13"/>
          <p:cNvSpPr/>
          <p:nvPr/>
        </p:nvSpPr>
        <p:spPr>
          <a:xfrm>
            <a:off x="1615321" y="7327940"/>
            <a:ext cx="12368927" cy="258485"/>
          </a:xfrm>
          <a:prstGeom prst="rect">
            <a:avLst/>
          </a:prstGeom>
          <a:noFill/>
          <a:ln/>
        </p:spPr>
        <p:txBody>
          <a:bodyPr wrap="none" lIns="0" tIns="0" rIns="0" bIns="0" rtlCol="0" anchor="t"/>
          <a:lstStyle/>
          <a:p>
            <a:pPr algn="l" indent="0" marL="0">
              <a:lnSpc>
                <a:spcPts val="2000"/>
              </a:lnSpc>
              <a:buNone/>
            </a:pPr>
            <a:r>
              <a:rPr lang="en-US" sz="1250" dirty="0">
                <a:solidFill>
                  <a:srgbClr val="E5DCE6"/>
                </a:solidFill>
                <a:latin typeface="Montserrat" pitchFamily="34" charset="0"/>
                <a:ea typeface="Montserrat" pitchFamily="34" charset="-122"/>
                <a:cs typeface="Montserrat" pitchFamily="34" charset="-120"/>
              </a:rPr>
              <a:t>PyAutoGUI executes cursor movements and click actions</a:t>
            </a:r>
            <a:endParaRPr lang="en-US" sz="12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35794" y="437078"/>
            <a:ext cx="6636782" cy="496729"/>
          </a:xfrm>
          <a:prstGeom prst="rect">
            <a:avLst/>
          </a:prstGeom>
          <a:noFill/>
          <a:ln/>
        </p:spPr>
        <p:txBody>
          <a:bodyPr wrap="none" lIns="0" tIns="0" rIns="0" bIns="0" rtlCol="0" anchor="t"/>
          <a:lstStyle/>
          <a:p>
            <a:pPr algn="l" indent="0" marL="0">
              <a:lnSpc>
                <a:spcPts val="3900"/>
              </a:lnSpc>
              <a:buNone/>
            </a:pPr>
            <a:r>
              <a:rPr lang="en-US" sz="3100" b="1" dirty="0">
                <a:solidFill>
                  <a:srgbClr val="EEAEF6"/>
                </a:solidFill>
                <a:latin typeface="Bricolage Grotesque Extra Bold" pitchFamily="34" charset="0"/>
                <a:ea typeface="Bricolage Grotesque Extra Bold" pitchFamily="34" charset="-122"/>
                <a:cs typeface="Bricolage Grotesque Extra Bold" pitchFamily="34" charset="-120"/>
              </a:rPr>
              <a:t>Facial Landmarks &amp; Eye Structure</a:t>
            </a:r>
            <a:endParaRPr lang="en-US" sz="3100" dirty="0"/>
          </a:p>
        </p:txBody>
      </p:sp>
      <p:pic>
        <p:nvPicPr>
          <p:cNvPr id="3" name="Image 0" descr="preencoded.png">    </p:cNvPr>
          <p:cNvPicPr>
            <a:picLocks noChangeAspect="1"/>
          </p:cNvPicPr>
          <p:nvPr/>
        </p:nvPicPr>
        <p:blipFill>
          <a:blip r:embed="rId1"/>
          <a:stretch>
            <a:fillRect/>
          </a:stretch>
        </p:blipFill>
        <p:spPr>
          <a:xfrm>
            <a:off x="635794" y="1350883"/>
            <a:ext cx="4164449" cy="3600212"/>
          </a:xfrm>
          <a:prstGeom prst="rect">
            <a:avLst/>
          </a:prstGeom>
        </p:spPr>
      </p:pic>
      <p:sp>
        <p:nvSpPr>
          <p:cNvPr id="4" name="Text 1"/>
          <p:cNvSpPr/>
          <p:nvPr/>
        </p:nvSpPr>
        <p:spPr>
          <a:xfrm>
            <a:off x="635794" y="5129808"/>
            <a:ext cx="7172801" cy="254317"/>
          </a:xfrm>
          <a:prstGeom prst="rect">
            <a:avLst/>
          </a:prstGeom>
          <a:noFill/>
          <a:ln/>
        </p:spPr>
        <p:txBody>
          <a:bodyPr wrap="none" lIns="0" tIns="0" rIns="0" bIns="0" rtlCol="0" anchor="t"/>
          <a:lstStyle/>
          <a:p>
            <a:pPr algn="l" indent="0" marL="0">
              <a:lnSpc>
                <a:spcPts val="2000"/>
              </a:lnSpc>
              <a:buNone/>
            </a:pPr>
            <a:endParaRPr lang="en-US" sz="1250" dirty="0"/>
          </a:p>
        </p:txBody>
      </p:sp>
      <p:sp>
        <p:nvSpPr>
          <p:cNvPr id="5" name="Text 2"/>
          <p:cNvSpPr/>
          <p:nvPr/>
        </p:nvSpPr>
        <p:spPr>
          <a:xfrm>
            <a:off x="635794" y="5527119"/>
            <a:ext cx="7172801" cy="762953"/>
          </a:xfrm>
          <a:prstGeom prst="rect">
            <a:avLst/>
          </a:prstGeom>
          <a:noFill/>
          <a:ln/>
        </p:spPr>
        <p:txBody>
          <a:bodyPr wrap="square" lIns="0" tIns="0" rIns="0" bIns="0" rtlCol="0" anchor="t"/>
          <a:lstStyle/>
          <a:p>
            <a:pPr algn="l" indent="0" marL="0">
              <a:lnSpc>
                <a:spcPts val="2000"/>
              </a:lnSpc>
              <a:buNone/>
            </a:pPr>
            <a:r>
              <a:rPr lang="en-US" sz="1250" b="1" dirty="0">
                <a:solidFill>
                  <a:srgbClr val="E5DCE6"/>
                </a:solidFill>
                <a:latin typeface="Montserrat" pitchFamily="34" charset="0"/>
                <a:ea typeface="Montserrat" pitchFamily="34" charset="-122"/>
                <a:cs typeface="Montserrat" pitchFamily="34" charset="-120"/>
              </a:rPr>
              <a:t>DLIB's 68-Point Model:</a:t>
            </a:r>
            <a:pPr algn="l" indent="0" marL="0">
              <a:lnSpc>
                <a:spcPts val="2000"/>
              </a:lnSpc>
              <a:buNone/>
            </a:pPr>
            <a:r>
              <a:rPr lang="en-US" sz="1250" dirty="0">
                <a:solidFill>
                  <a:srgbClr val="E5DCE6"/>
                </a:solidFill>
                <a:latin typeface="Montserrat" pitchFamily="34" charset="0"/>
                <a:ea typeface="Montserrat" pitchFamily="34" charset="-122"/>
                <a:cs typeface="Montserrat" pitchFamily="34" charset="-120"/>
              </a:rPr>
              <a:t> The system uses a pre-trained shape predictor that identifies 68 specific points across the face. These landmarks provide precise coordinates for eye corners, eyelids, mouth, and other facial features.</a:t>
            </a:r>
            <a:endParaRPr lang="en-US" sz="1250" dirty="0"/>
          </a:p>
        </p:txBody>
      </p:sp>
      <p:sp>
        <p:nvSpPr>
          <p:cNvPr id="6" name="Text 3"/>
          <p:cNvSpPr/>
          <p:nvPr/>
        </p:nvSpPr>
        <p:spPr>
          <a:xfrm>
            <a:off x="8203883" y="1331119"/>
            <a:ext cx="2694027" cy="298013"/>
          </a:xfrm>
          <a:prstGeom prst="rect">
            <a:avLst/>
          </a:prstGeom>
          <a:noFill/>
          <a:ln/>
        </p:spPr>
        <p:txBody>
          <a:bodyPr wrap="none" lIns="0" tIns="0" rIns="0" bIns="0" rtlCol="0" anchor="t"/>
          <a:lstStyle/>
          <a:p>
            <a:pPr algn="l" indent="0" marL="0">
              <a:lnSpc>
                <a:spcPts val="2300"/>
              </a:lnSpc>
              <a:buNone/>
            </a:pPr>
            <a:r>
              <a:rPr lang="en-US" sz="1850" b="1" dirty="0">
                <a:solidFill>
                  <a:srgbClr val="EEAEF6"/>
                </a:solidFill>
                <a:latin typeface="Bricolage Grotesque Extra Bold" pitchFamily="34" charset="0"/>
                <a:ea typeface="Bricolage Grotesque Extra Bold" pitchFamily="34" charset="-122"/>
                <a:cs typeface="Bricolage Grotesque Extra Bold" pitchFamily="34" charset="-120"/>
              </a:rPr>
              <a:t>Key Landmark Regions</a:t>
            </a:r>
            <a:endParaRPr lang="en-US" sz="1850" dirty="0"/>
          </a:p>
        </p:txBody>
      </p:sp>
      <p:sp>
        <p:nvSpPr>
          <p:cNvPr id="7" name="Shape 4"/>
          <p:cNvSpPr/>
          <p:nvPr/>
        </p:nvSpPr>
        <p:spPr>
          <a:xfrm>
            <a:off x="8203883" y="1807845"/>
            <a:ext cx="5798225" cy="1676876"/>
          </a:xfrm>
          <a:prstGeom prst="roundRect">
            <a:avLst>
              <a:gd name="adj" fmla="val 3981"/>
            </a:avLst>
          </a:prstGeom>
          <a:solidFill>
            <a:srgbClr val="090E3F"/>
          </a:solidFill>
          <a:ln w="22860">
            <a:solidFill>
              <a:srgbClr val="414677"/>
            </a:solidFill>
            <a:prstDash val="solid"/>
          </a:ln>
        </p:spPr>
      </p:sp>
      <p:sp>
        <p:nvSpPr>
          <p:cNvPr id="8" name="Text 5"/>
          <p:cNvSpPr/>
          <p:nvPr/>
        </p:nvSpPr>
        <p:spPr>
          <a:xfrm>
            <a:off x="8385691" y="1989653"/>
            <a:ext cx="1986915" cy="248364"/>
          </a:xfrm>
          <a:prstGeom prst="rect">
            <a:avLst/>
          </a:prstGeom>
          <a:noFill/>
          <a:ln/>
        </p:spPr>
        <p:txBody>
          <a:bodyPr wrap="none" lIns="0" tIns="0" rIns="0" bIns="0" rtlCol="0" anchor="t"/>
          <a:lstStyle/>
          <a:p>
            <a:pPr algn="l" indent="0" marL="0">
              <a:lnSpc>
                <a:spcPts val="1950"/>
              </a:lnSpc>
              <a:buNone/>
            </a:pPr>
            <a:r>
              <a:rPr lang="en-US" sz="1550" b="1" dirty="0">
                <a:solidFill>
                  <a:srgbClr val="E5DCE6"/>
                </a:solidFill>
                <a:latin typeface="Bricolage Grotesque Extra Bold" pitchFamily="34" charset="0"/>
                <a:ea typeface="Bricolage Grotesque Extra Bold" pitchFamily="34" charset="-122"/>
                <a:cs typeface="Bricolage Grotesque Extra Bold" pitchFamily="34" charset="-120"/>
              </a:rPr>
              <a:t>Left Eye</a:t>
            </a:r>
            <a:endParaRPr lang="en-US" sz="1550" dirty="0"/>
          </a:p>
        </p:txBody>
      </p:sp>
      <p:sp>
        <p:nvSpPr>
          <p:cNvPr id="9" name="Text 6"/>
          <p:cNvSpPr/>
          <p:nvPr/>
        </p:nvSpPr>
        <p:spPr>
          <a:xfrm>
            <a:off x="8385691" y="2396966"/>
            <a:ext cx="5434608" cy="254317"/>
          </a:xfrm>
          <a:prstGeom prst="rect">
            <a:avLst/>
          </a:prstGeom>
          <a:noFill/>
          <a:ln/>
        </p:spPr>
        <p:txBody>
          <a:bodyPr wrap="none" lIns="0" tIns="0" rIns="0" bIns="0" rtlCol="0" anchor="t"/>
          <a:lstStyle/>
          <a:p>
            <a:pPr algn="l" indent="0" marL="0">
              <a:lnSpc>
                <a:spcPts val="2000"/>
              </a:lnSpc>
              <a:buNone/>
            </a:pPr>
            <a:r>
              <a:rPr lang="en-US" sz="1250" dirty="0">
                <a:solidFill>
                  <a:srgbClr val="E5DCE6"/>
                </a:solidFill>
                <a:latin typeface="Montserrat" pitchFamily="34" charset="0"/>
                <a:ea typeface="Montserrat" pitchFamily="34" charset="-122"/>
                <a:cs typeface="Montserrat" pitchFamily="34" charset="-120"/>
              </a:rPr>
              <a:t>Points 36–41</a:t>
            </a:r>
            <a:endParaRPr lang="en-US" sz="1250" dirty="0"/>
          </a:p>
        </p:txBody>
      </p:sp>
      <p:sp>
        <p:nvSpPr>
          <p:cNvPr id="10" name="Text 7"/>
          <p:cNvSpPr/>
          <p:nvPr/>
        </p:nvSpPr>
        <p:spPr>
          <a:xfrm>
            <a:off x="8385691" y="2794278"/>
            <a:ext cx="5434608" cy="508635"/>
          </a:xfrm>
          <a:prstGeom prst="rect">
            <a:avLst/>
          </a:prstGeom>
          <a:noFill/>
          <a:ln/>
        </p:spPr>
        <p:txBody>
          <a:bodyPr wrap="square" lIns="0" tIns="0" rIns="0" bIns="0" rtlCol="0" anchor="t"/>
          <a:lstStyle/>
          <a:p>
            <a:pPr algn="l" indent="0" marL="0">
              <a:lnSpc>
                <a:spcPts val="2000"/>
              </a:lnSpc>
              <a:buNone/>
            </a:pPr>
            <a:r>
              <a:rPr lang="en-US" sz="1250" dirty="0">
                <a:solidFill>
                  <a:srgbClr val="E5DCE6"/>
                </a:solidFill>
                <a:latin typeface="Montserrat" pitchFamily="34" charset="0"/>
                <a:ea typeface="Montserrat" pitchFamily="34" charset="-122"/>
                <a:cs typeface="Montserrat" pitchFamily="34" charset="-120"/>
              </a:rPr>
              <a:t>Six coordinates defining the left eye contour, from inner to outer corner</a:t>
            </a:r>
            <a:endParaRPr lang="en-US" sz="1250" dirty="0"/>
          </a:p>
        </p:txBody>
      </p:sp>
      <p:sp>
        <p:nvSpPr>
          <p:cNvPr id="11" name="Shape 8"/>
          <p:cNvSpPr/>
          <p:nvPr/>
        </p:nvSpPr>
        <p:spPr>
          <a:xfrm>
            <a:off x="8203883" y="3643670"/>
            <a:ext cx="5798225" cy="1422559"/>
          </a:xfrm>
          <a:prstGeom prst="roundRect">
            <a:avLst>
              <a:gd name="adj" fmla="val 4693"/>
            </a:avLst>
          </a:prstGeom>
          <a:solidFill>
            <a:srgbClr val="090E3F"/>
          </a:solidFill>
          <a:ln w="22860">
            <a:solidFill>
              <a:srgbClr val="414677"/>
            </a:solidFill>
            <a:prstDash val="solid"/>
          </a:ln>
        </p:spPr>
      </p:sp>
      <p:sp>
        <p:nvSpPr>
          <p:cNvPr id="12" name="Text 9"/>
          <p:cNvSpPr/>
          <p:nvPr/>
        </p:nvSpPr>
        <p:spPr>
          <a:xfrm>
            <a:off x="8385691" y="3825478"/>
            <a:ext cx="1986915" cy="248364"/>
          </a:xfrm>
          <a:prstGeom prst="rect">
            <a:avLst/>
          </a:prstGeom>
          <a:noFill/>
          <a:ln/>
        </p:spPr>
        <p:txBody>
          <a:bodyPr wrap="none" lIns="0" tIns="0" rIns="0" bIns="0" rtlCol="0" anchor="t"/>
          <a:lstStyle/>
          <a:p>
            <a:pPr algn="l" indent="0" marL="0">
              <a:lnSpc>
                <a:spcPts val="1950"/>
              </a:lnSpc>
              <a:buNone/>
            </a:pPr>
            <a:r>
              <a:rPr lang="en-US" sz="1550" b="1" dirty="0">
                <a:solidFill>
                  <a:srgbClr val="E5DCE6"/>
                </a:solidFill>
                <a:latin typeface="Bricolage Grotesque Extra Bold" pitchFamily="34" charset="0"/>
                <a:ea typeface="Bricolage Grotesque Extra Bold" pitchFamily="34" charset="-122"/>
                <a:cs typeface="Bricolage Grotesque Extra Bold" pitchFamily="34" charset="-120"/>
              </a:rPr>
              <a:t>Right Eye</a:t>
            </a:r>
            <a:endParaRPr lang="en-US" sz="1550" dirty="0"/>
          </a:p>
        </p:txBody>
      </p:sp>
      <p:sp>
        <p:nvSpPr>
          <p:cNvPr id="13" name="Text 10"/>
          <p:cNvSpPr/>
          <p:nvPr/>
        </p:nvSpPr>
        <p:spPr>
          <a:xfrm>
            <a:off x="8385691" y="4232791"/>
            <a:ext cx="5434608" cy="254317"/>
          </a:xfrm>
          <a:prstGeom prst="rect">
            <a:avLst/>
          </a:prstGeom>
          <a:noFill/>
          <a:ln/>
        </p:spPr>
        <p:txBody>
          <a:bodyPr wrap="none" lIns="0" tIns="0" rIns="0" bIns="0" rtlCol="0" anchor="t"/>
          <a:lstStyle/>
          <a:p>
            <a:pPr algn="l" indent="0" marL="0">
              <a:lnSpc>
                <a:spcPts val="2000"/>
              </a:lnSpc>
              <a:buNone/>
            </a:pPr>
            <a:r>
              <a:rPr lang="en-US" sz="1250" dirty="0">
                <a:solidFill>
                  <a:srgbClr val="E5DCE6"/>
                </a:solidFill>
                <a:latin typeface="Montserrat" pitchFamily="34" charset="0"/>
                <a:ea typeface="Montserrat" pitchFamily="34" charset="-122"/>
                <a:cs typeface="Montserrat" pitchFamily="34" charset="-120"/>
              </a:rPr>
              <a:t>Points 42–47</a:t>
            </a:r>
            <a:endParaRPr lang="en-US" sz="1250" dirty="0"/>
          </a:p>
        </p:txBody>
      </p:sp>
      <p:sp>
        <p:nvSpPr>
          <p:cNvPr id="14" name="Text 11"/>
          <p:cNvSpPr/>
          <p:nvPr/>
        </p:nvSpPr>
        <p:spPr>
          <a:xfrm>
            <a:off x="8385691" y="4630103"/>
            <a:ext cx="5434608" cy="254317"/>
          </a:xfrm>
          <a:prstGeom prst="rect">
            <a:avLst/>
          </a:prstGeom>
          <a:noFill/>
          <a:ln/>
        </p:spPr>
        <p:txBody>
          <a:bodyPr wrap="none" lIns="0" tIns="0" rIns="0" bIns="0" rtlCol="0" anchor="t"/>
          <a:lstStyle/>
          <a:p>
            <a:pPr algn="l" indent="0" marL="0">
              <a:lnSpc>
                <a:spcPts val="2000"/>
              </a:lnSpc>
              <a:buNone/>
            </a:pPr>
            <a:r>
              <a:rPr lang="en-US" sz="1250" dirty="0">
                <a:solidFill>
                  <a:srgbClr val="E5DCE6"/>
                </a:solidFill>
                <a:latin typeface="Montserrat" pitchFamily="34" charset="0"/>
                <a:ea typeface="Montserrat" pitchFamily="34" charset="-122"/>
                <a:cs typeface="Montserrat" pitchFamily="34" charset="-120"/>
              </a:rPr>
              <a:t>Six coordinates defining the right eye contour, mirroring the left</a:t>
            </a:r>
            <a:endParaRPr lang="en-US" sz="1250" dirty="0"/>
          </a:p>
        </p:txBody>
      </p:sp>
      <p:sp>
        <p:nvSpPr>
          <p:cNvPr id="15" name="Shape 12"/>
          <p:cNvSpPr/>
          <p:nvPr/>
        </p:nvSpPr>
        <p:spPr>
          <a:xfrm>
            <a:off x="8203883" y="5225177"/>
            <a:ext cx="5798225" cy="1422559"/>
          </a:xfrm>
          <a:prstGeom prst="roundRect">
            <a:avLst>
              <a:gd name="adj" fmla="val 4693"/>
            </a:avLst>
          </a:prstGeom>
          <a:solidFill>
            <a:srgbClr val="090E3F"/>
          </a:solidFill>
          <a:ln w="22860">
            <a:solidFill>
              <a:srgbClr val="414677"/>
            </a:solidFill>
            <a:prstDash val="solid"/>
          </a:ln>
        </p:spPr>
      </p:sp>
      <p:sp>
        <p:nvSpPr>
          <p:cNvPr id="16" name="Text 13"/>
          <p:cNvSpPr/>
          <p:nvPr/>
        </p:nvSpPr>
        <p:spPr>
          <a:xfrm>
            <a:off x="8385691" y="5406985"/>
            <a:ext cx="1986915" cy="248364"/>
          </a:xfrm>
          <a:prstGeom prst="rect">
            <a:avLst/>
          </a:prstGeom>
          <a:noFill/>
          <a:ln/>
        </p:spPr>
        <p:txBody>
          <a:bodyPr wrap="none" lIns="0" tIns="0" rIns="0" bIns="0" rtlCol="0" anchor="t"/>
          <a:lstStyle/>
          <a:p>
            <a:pPr algn="l" indent="0" marL="0">
              <a:lnSpc>
                <a:spcPts val="1950"/>
              </a:lnSpc>
              <a:buNone/>
            </a:pPr>
            <a:r>
              <a:rPr lang="en-US" sz="1550" b="1" dirty="0">
                <a:solidFill>
                  <a:srgbClr val="E5DCE6"/>
                </a:solidFill>
                <a:latin typeface="Bricolage Grotesque Extra Bold" pitchFamily="34" charset="0"/>
                <a:ea typeface="Bricolage Grotesque Extra Bold" pitchFamily="34" charset="-122"/>
                <a:cs typeface="Bricolage Grotesque Extra Bold" pitchFamily="34" charset="-120"/>
              </a:rPr>
              <a:t>Mouth Region</a:t>
            </a:r>
            <a:endParaRPr lang="en-US" sz="1550" dirty="0"/>
          </a:p>
        </p:txBody>
      </p:sp>
      <p:sp>
        <p:nvSpPr>
          <p:cNvPr id="17" name="Text 14"/>
          <p:cNvSpPr/>
          <p:nvPr/>
        </p:nvSpPr>
        <p:spPr>
          <a:xfrm>
            <a:off x="8385691" y="5814298"/>
            <a:ext cx="5434608" cy="254317"/>
          </a:xfrm>
          <a:prstGeom prst="rect">
            <a:avLst/>
          </a:prstGeom>
          <a:noFill/>
          <a:ln/>
        </p:spPr>
        <p:txBody>
          <a:bodyPr wrap="none" lIns="0" tIns="0" rIns="0" bIns="0" rtlCol="0" anchor="t"/>
          <a:lstStyle/>
          <a:p>
            <a:pPr algn="l" indent="0" marL="0">
              <a:lnSpc>
                <a:spcPts val="2000"/>
              </a:lnSpc>
              <a:buNone/>
            </a:pPr>
            <a:r>
              <a:rPr lang="en-US" sz="1250" dirty="0">
                <a:solidFill>
                  <a:srgbClr val="E5DCE6"/>
                </a:solidFill>
                <a:latin typeface="Montserrat" pitchFamily="34" charset="0"/>
                <a:ea typeface="Montserrat" pitchFamily="34" charset="-122"/>
                <a:cs typeface="Montserrat" pitchFamily="34" charset="-120"/>
              </a:rPr>
              <a:t>Points 60–67</a:t>
            </a:r>
            <a:endParaRPr lang="en-US" sz="1250" dirty="0"/>
          </a:p>
        </p:txBody>
      </p:sp>
      <p:sp>
        <p:nvSpPr>
          <p:cNvPr id="18" name="Text 15"/>
          <p:cNvSpPr/>
          <p:nvPr/>
        </p:nvSpPr>
        <p:spPr>
          <a:xfrm>
            <a:off x="8385691" y="6211610"/>
            <a:ext cx="5434608" cy="254317"/>
          </a:xfrm>
          <a:prstGeom prst="rect">
            <a:avLst/>
          </a:prstGeom>
          <a:noFill/>
          <a:ln/>
        </p:spPr>
        <p:txBody>
          <a:bodyPr wrap="none" lIns="0" tIns="0" rIns="0" bIns="0" rtlCol="0" anchor="t"/>
          <a:lstStyle/>
          <a:p>
            <a:pPr algn="l" indent="0" marL="0">
              <a:lnSpc>
                <a:spcPts val="2000"/>
              </a:lnSpc>
              <a:buNone/>
            </a:pPr>
            <a:r>
              <a:rPr lang="en-US" sz="1250" dirty="0">
                <a:solidFill>
                  <a:srgbClr val="E5DCE6"/>
                </a:solidFill>
                <a:latin typeface="Montserrat" pitchFamily="34" charset="0"/>
                <a:ea typeface="Montserrat" pitchFamily="34" charset="-122"/>
                <a:cs typeface="Montserrat" pitchFamily="34" charset="-120"/>
              </a:rPr>
              <a:t>Eight points capturing inner and outer lip boundaries</a:t>
            </a:r>
            <a:endParaRPr lang="en-US" sz="1250" dirty="0"/>
          </a:p>
        </p:txBody>
      </p:sp>
      <p:sp>
        <p:nvSpPr>
          <p:cNvPr id="19" name="Shape 16"/>
          <p:cNvSpPr/>
          <p:nvPr/>
        </p:nvSpPr>
        <p:spPr>
          <a:xfrm>
            <a:off x="635794" y="7084548"/>
            <a:ext cx="13358813" cy="27384"/>
          </a:xfrm>
          <a:prstGeom prst="rect">
            <a:avLst/>
          </a:prstGeom>
          <a:solidFill>
            <a:srgbClr val="E5DCE6">
              <a:alpha val="50000"/>
            </a:srgbClr>
          </a:solidFill>
          <a:ln/>
        </p:spPr>
      </p:sp>
      <p:sp>
        <p:nvSpPr>
          <p:cNvPr id="20" name="Text 17"/>
          <p:cNvSpPr/>
          <p:nvPr/>
        </p:nvSpPr>
        <p:spPr>
          <a:xfrm>
            <a:off x="635794" y="7290554"/>
            <a:ext cx="13358813" cy="508635"/>
          </a:xfrm>
          <a:prstGeom prst="rect">
            <a:avLst/>
          </a:prstGeom>
          <a:noFill/>
          <a:ln/>
        </p:spPr>
        <p:txBody>
          <a:bodyPr wrap="square" lIns="0" tIns="0" rIns="0" bIns="0" rtlCol="0" anchor="t"/>
          <a:lstStyle/>
          <a:p>
            <a:pPr algn="l" indent="0" marL="0">
              <a:lnSpc>
                <a:spcPts val="2000"/>
              </a:lnSpc>
              <a:buNone/>
            </a:pPr>
            <a:r>
              <a:rPr lang="en-US" sz="1250" dirty="0">
                <a:solidFill>
                  <a:srgbClr val="E5DCE6"/>
                </a:solidFill>
                <a:latin typeface="Montserrat" pitchFamily="34" charset="0"/>
                <a:ea typeface="Montserrat" pitchFamily="34" charset="-122"/>
                <a:cs typeface="Montserrat" pitchFamily="34" charset="-120"/>
              </a:rPr>
              <a:t>The iris and pupil form concentric circles within the eye. By detecting the eye contour landmarks, we can isolate the eye region and calculate the center of the circular iris. This center point becomes our primary tracking target, representing the user's gaze direction.</a:t>
            </a:r>
            <a:endParaRPr lang="en-US" sz="12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72465" y="732353"/>
            <a:ext cx="4271010" cy="420291"/>
          </a:xfrm>
          <a:prstGeom prst="rect">
            <a:avLst/>
          </a:prstGeom>
          <a:noFill/>
          <a:ln/>
        </p:spPr>
        <p:txBody>
          <a:bodyPr wrap="none" lIns="0" tIns="0" rIns="0" bIns="0" rtlCol="0" anchor="t"/>
          <a:lstStyle/>
          <a:p>
            <a:pPr algn="l" indent="0" marL="0">
              <a:lnSpc>
                <a:spcPts val="3300"/>
              </a:lnSpc>
              <a:buNone/>
            </a:pPr>
            <a:r>
              <a:rPr lang="en-US" sz="2600" b="1" dirty="0">
                <a:solidFill>
                  <a:srgbClr val="EEAEF6"/>
                </a:solidFill>
                <a:latin typeface="Bricolage Grotesque Extra Bold" pitchFamily="34" charset="0"/>
                <a:ea typeface="Bricolage Grotesque Extra Bold" pitchFamily="34" charset="-122"/>
                <a:cs typeface="Bricolage Grotesque Extra Bold" pitchFamily="34" charset="-120"/>
              </a:rPr>
              <a:t>Blink Detection Algorithm</a:t>
            </a:r>
            <a:endParaRPr lang="en-US" sz="2600" dirty="0"/>
          </a:p>
        </p:txBody>
      </p:sp>
      <p:sp>
        <p:nvSpPr>
          <p:cNvPr id="3" name="Text 1"/>
          <p:cNvSpPr/>
          <p:nvPr/>
        </p:nvSpPr>
        <p:spPr>
          <a:xfrm>
            <a:off x="672465" y="1572935"/>
            <a:ext cx="4026932" cy="315158"/>
          </a:xfrm>
          <a:prstGeom prst="rect">
            <a:avLst/>
          </a:prstGeom>
          <a:noFill/>
          <a:ln/>
        </p:spPr>
        <p:txBody>
          <a:bodyPr wrap="none" lIns="0" tIns="0" rIns="0" bIns="0" rtlCol="0" anchor="t"/>
          <a:lstStyle/>
          <a:p>
            <a:pPr algn="l" indent="0" marL="0">
              <a:lnSpc>
                <a:spcPts val="2450"/>
              </a:lnSpc>
              <a:buNone/>
            </a:pPr>
            <a:r>
              <a:rPr lang="en-US" sz="1950" b="1" dirty="0">
                <a:solidFill>
                  <a:srgbClr val="EEAEF6"/>
                </a:solidFill>
                <a:latin typeface="Bricolage Grotesque Extra Bold" pitchFamily="34" charset="0"/>
                <a:ea typeface="Bricolage Grotesque Extra Bold" pitchFamily="34" charset="-122"/>
                <a:cs typeface="Bricolage Grotesque Extra Bold" pitchFamily="34" charset="-120"/>
              </a:rPr>
              <a:t>Understanding Eye Aspect Ratio</a:t>
            </a:r>
            <a:endParaRPr lang="en-US" sz="1950" dirty="0"/>
          </a:p>
        </p:txBody>
      </p:sp>
      <p:sp>
        <p:nvSpPr>
          <p:cNvPr id="4" name="Text 2"/>
          <p:cNvSpPr/>
          <p:nvPr/>
        </p:nvSpPr>
        <p:spPr>
          <a:xfrm>
            <a:off x="672465" y="2056209"/>
            <a:ext cx="7533323" cy="806887"/>
          </a:xfrm>
          <a:prstGeom prst="rect">
            <a:avLst/>
          </a:prstGeom>
          <a:noFill/>
          <a:ln/>
        </p:spPr>
        <p:txBody>
          <a:bodyPr wrap="square" lIns="0" tIns="0" rIns="0" bIns="0" rtlCol="0" anchor="t"/>
          <a:lstStyle/>
          <a:p>
            <a:pPr algn="l" indent="0" marL="0">
              <a:lnSpc>
                <a:spcPts val="2100"/>
              </a:lnSpc>
              <a:buNone/>
            </a:pPr>
            <a:r>
              <a:rPr lang="en-US" sz="1300" dirty="0">
                <a:solidFill>
                  <a:srgbClr val="E5DCE6"/>
                </a:solidFill>
                <a:latin typeface="Montserrat" pitchFamily="34" charset="0"/>
                <a:ea typeface="Montserrat" pitchFamily="34" charset="-122"/>
                <a:cs typeface="Montserrat" pitchFamily="34" charset="-120"/>
              </a:rPr>
              <a:t>When eyes are open, they maintain an approximately elliptical shape. Upon closing, the vertical distance between eyelids shrinks dramatically while horizontal width remains constant. This geometric change forms the basis of our detection algorithm.</a:t>
            </a:r>
            <a:endParaRPr lang="en-US" sz="1300" dirty="0"/>
          </a:p>
        </p:txBody>
      </p:sp>
      <p:pic>
        <p:nvPicPr>
          <p:cNvPr id="5" name="Image 0" descr="preencoded.png">    </p:cNvPr>
          <p:cNvPicPr>
            <a:picLocks noChangeAspect="1"/>
          </p:cNvPicPr>
          <p:nvPr/>
        </p:nvPicPr>
        <p:blipFill>
          <a:blip r:embed="rId1"/>
          <a:stretch>
            <a:fillRect/>
          </a:stretch>
        </p:blipFill>
        <p:spPr>
          <a:xfrm>
            <a:off x="672465" y="3052167"/>
            <a:ext cx="6223040" cy="2117408"/>
          </a:xfrm>
          <a:prstGeom prst="rect">
            <a:avLst/>
          </a:prstGeom>
        </p:spPr>
      </p:pic>
      <p:sp>
        <p:nvSpPr>
          <p:cNvPr id="6" name="Text 3"/>
          <p:cNvSpPr/>
          <p:nvPr/>
        </p:nvSpPr>
        <p:spPr>
          <a:xfrm>
            <a:off x="672465" y="5358646"/>
            <a:ext cx="2932271" cy="315158"/>
          </a:xfrm>
          <a:prstGeom prst="rect">
            <a:avLst/>
          </a:prstGeom>
          <a:noFill/>
          <a:ln/>
        </p:spPr>
        <p:txBody>
          <a:bodyPr wrap="none" lIns="0" tIns="0" rIns="0" bIns="0" rtlCol="0" anchor="t"/>
          <a:lstStyle/>
          <a:p>
            <a:pPr algn="l" indent="0" marL="0">
              <a:lnSpc>
                <a:spcPts val="2450"/>
              </a:lnSpc>
              <a:buNone/>
            </a:pPr>
            <a:r>
              <a:rPr lang="en-US" sz="1950" b="1" dirty="0">
                <a:solidFill>
                  <a:srgbClr val="EEAEF6"/>
                </a:solidFill>
                <a:latin typeface="Bricolage Grotesque Extra Bold" pitchFamily="34" charset="0"/>
                <a:ea typeface="Bricolage Grotesque Extra Bold" pitchFamily="34" charset="-122"/>
                <a:cs typeface="Bricolage Grotesque Extra Bold" pitchFamily="34" charset="-120"/>
              </a:rPr>
              <a:t>EAR Calculation &amp; Logic</a:t>
            </a:r>
            <a:endParaRPr lang="en-US" sz="1950" dirty="0"/>
          </a:p>
        </p:txBody>
      </p:sp>
      <p:sp>
        <p:nvSpPr>
          <p:cNvPr id="7" name="Text 4"/>
          <p:cNvSpPr/>
          <p:nvPr/>
        </p:nvSpPr>
        <p:spPr>
          <a:xfrm>
            <a:off x="672465" y="5841921"/>
            <a:ext cx="7533323" cy="268962"/>
          </a:xfrm>
          <a:prstGeom prst="rect">
            <a:avLst/>
          </a:prstGeom>
          <a:noFill/>
          <a:ln/>
        </p:spPr>
        <p:txBody>
          <a:bodyPr wrap="none" lIns="0" tIns="0" rIns="0" bIns="0" rtlCol="0" anchor="t"/>
          <a:lstStyle/>
          <a:p>
            <a:pPr algn="l" indent="0" marL="0">
              <a:lnSpc>
                <a:spcPts val="2100"/>
              </a:lnSpc>
              <a:buNone/>
            </a:pPr>
            <a:r>
              <a:rPr lang="en-US" sz="1300" dirty="0">
                <a:solidFill>
                  <a:srgbClr val="E5DCE6"/>
                </a:solidFill>
                <a:latin typeface="Montserrat" pitchFamily="34" charset="0"/>
                <a:ea typeface="Montserrat" pitchFamily="34" charset="-122"/>
                <a:cs typeface="Montserrat" pitchFamily="34" charset="-120"/>
              </a:rPr>
              <a:t>The </a:t>
            </a:r>
            <a:pPr algn="l" indent="0" marL="0">
              <a:lnSpc>
                <a:spcPts val="2100"/>
              </a:lnSpc>
              <a:buNone/>
            </a:pPr>
            <a:r>
              <a:rPr lang="en-US" sz="1300" b="1" dirty="0">
                <a:solidFill>
                  <a:srgbClr val="E5DCE6"/>
                </a:solidFill>
                <a:latin typeface="Montserrat" pitchFamily="34" charset="0"/>
                <a:ea typeface="Montserrat" pitchFamily="34" charset="-122"/>
                <a:cs typeface="Montserrat" pitchFamily="34" charset="-120"/>
              </a:rPr>
              <a:t>Eye Aspect Ratio (EAR)</a:t>
            </a:r>
            <a:pPr algn="l" indent="0" marL="0">
              <a:lnSpc>
                <a:spcPts val="2100"/>
              </a:lnSpc>
              <a:buNone/>
            </a:pPr>
            <a:r>
              <a:rPr lang="en-US" sz="1300" dirty="0">
                <a:solidFill>
                  <a:srgbClr val="E5DCE6"/>
                </a:solidFill>
                <a:latin typeface="Montserrat" pitchFamily="34" charset="0"/>
                <a:ea typeface="Montserrat" pitchFamily="34" charset="-122"/>
                <a:cs typeface="Montserrat" pitchFamily="34" charset="-120"/>
              </a:rPr>
              <a:t> quantifies eye openness using specific facial landmarks:</a:t>
            </a:r>
            <a:endParaRPr lang="en-US" sz="1300" dirty="0"/>
          </a:p>
        </p:txBody>
      </p:sp>
      <p:sp>
        <p:nvSpPr>
          <p:cNvPr id="8" name="Text 5"/>
          <p:cNvSpPr/>
          <p:nvPr/>
        </p:nvSpPr>
        <p:spPr>
          <a:xfrm>
            <a:off x="672465" y="6323648"/>
            <a:ext cx="7533323" cy="540663"/>
          </a:xfrm>
          <a:prstGeom prst="rect">
            <a:avLst/>
          </a:prstGeom>
          <a:noFill/>
          <a:ln/>
        </p:spPr>
        <p:txBody>
          <a:bodyPr wrap="square" lIns="0" tIns="0" rIns="0" bIns="0" rtlCol="0" anchor="t"/>
          <a:lstStyle/>
          <a:p>
            <a:pPr algn="l" indent="0" marL="0">
              <a:lnSpc>
                <a:spcPts val="2350"/>
              </a:lnSpc>
              <a:buNone/>
            </a:pPr>
            <a:endParaRPr lang="en-US" sz="1450" dirty="0"/>
          </a:p>
        </p:txBody>
      </p:sp>
      <p:pic>
        <p:nvPicPr>
          <p:cNvPr id="9" name="Image 1" descr="preencoded.png">    </p:cNvPr>
          <p:cNvPicPr>
            <a:picLocks noChangeAspect="1"/>
          </p:cNvPicPr>
          <p:nvPr/>
        </p:nvPicPr>
        <p:blipFill>
          <a:blip r:embed="rId2"/>
          <a:stretch>
            <a:fillRect/>
          </a:stretch>
        </p:blipFill>
        <p:spPr>
          <a:xfrm>
            <a:off x="672465" y="6323648"/>
            <a:ext cx="7533323" cy="540663"/>
          </a:xfrm>
          <a:prstGeom prst="rect">
            <a:avLst/>
          </a:prstGeom>
        </p:spPr>
      </p:pic>
      <p:sp>
        <p:nvSpPr>
          <p:cNvPr id="10" name="Text 6"/>
          <p:cNvSpPr/>
          <p:nvPr/>
        </p:nvSpPr>
        <p:spPr>
          <a:xfrm>
            <a:off x="672465" y="7077075"/>
            <a:ext cx="7533323" cy="268962"/>
          </a:xfrm>
          <a:prstGeom prst="rect">
            <a:avLst/>
          </a:prstGeom>
          <a:noFill/>
          <a:ln/>
        </p:spPr>
        <p:txBody>
          <a:bodyPr wrap="none" lIns="0" tIns="0" rIns="0" bIns="0" rtlCol="0" anchor="t"/>
          <a:lstStyle/>
          <a:p>
            <a:pPr algn="l" indent="0" marL="0">
              <a:lnSpc>
                <a:spcPts val="2100"/>
              </a:lnSpc>
              <a:buNone/>
            </a:pPr>
            <a:r>
              <a:rPr lang="en-US" sz="1300" dirty="0">
                <a:solidFill>
                  <a:srgbClr val="E5DCE6"/>
                </a:solidFill>
                <a:latin typeface="Montserrat" pitchFamily="34" charset="0"/>
                <a:ea typeface="Montserrat" pitchFamily="34" charset="-122"/>
                <a:cs typeface="Montserrat" pitchFamily="34" charset="-120"/>
              </a:rPr>
              <a:t>A smaller EAR value indicates a greater degree of eye closure.</a:t>
            </a:r>
            <a:endParaRPr lang="en-US" sz="1300" dirty="0"/>
          </a:p>
        </p:txBody>
      </p:sp>
      <p:sp>
        <p:nvSpPr>
          <p:cNvPr id="11" name="Shape 7"/>
          <p:cNvSpPr/>
          <p:nvPr/>
        </p:nvSpPr>
        <p:spPr>
          <a:xfrm>
            <a:off x="8623459" y="1846064"/>
            <a:ext cx="2586871" cy="1418153"/>
          </a:xfrm>
          <a:prstGeom prst="roundRect">
            <a:avLst>
              <a:gd name="adj" fmla="val 7737"/>
            </a:avLst>
          </a:prstGeom>
          <a:solidFill>
            <a:srgbClr val="090E3F"/>
          </a:solidFill>
          <a:ln/>
        </p:spPr>
      </p:sp>
      <p:sp>
        <p:nvSpPr>
          <p:cNvPr id="12" name="Shape 8"/>
          <p:cNvSpPr/>
          <p:nvPr/>
        </p:nvSpPr>
        <p:spPr>
          <a:xfrm>
            <a:off x="8623459" y="1823204"/>
            <a:ext cx="2586871" cy="91440"/>
          </a:xfrm>
          <a:prstGeom prst="roundRect">
            <a:avLst>
              <a:gd name="adj" fmla="val 77220"/>
            </a:avLst>
          </a:prstGeom>
          <a:solidFill>
            <a:srgbClr val="EEAEF6"/>
          </a:solidFill>
          <a:ln/>
        </p:spPr>
      </p:sp>
      <p:sp>
        <p:nvSpPr>
          <p:cNvPr id="13" name="Shape 9"/>
          <p:cNvSpPr/>
          <p:nvPr/>
        </p:nvSpPr>
        <p:spPr>
          <a:xfrm>
            <a:off x="9664660" y="1593890"/>
            <a:ext cx="504349" cy="504349"/>
          </a:xfrm>
          <a:prstGeom prst="roundRect">
            <a:avLst>
              <a:gd name="adj" fmla="val 181303"/>
            </a:avLst>
          </a:prstGeom>
          <a:solidFill>
            <a:srgbClr val="EEAEF6"/>
          </a:solidFill>
          <a:ln/>
        </p:spPr>
      </p:sp>
      <p:pic>
        <p:nvPicPr>
          <p:cNvPr id="14" name="Image 2"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15989" y="1745218"/>
            <a:ext cx="201692" cy="201692"/>
          </a:xfrm>
          <a:prstGeom prst="rect">
            <a:avLst/>
          </a:prstGeom>
        </p:spPr>
      </p:pic>
      <p:sp>
        <p:nvSpPr>
          <p:cNvPr id="15" name="Text 10"/>
          <p:cNvSpPr/>
          <p:nvPr/>
        </p:nvSpPr>
        <p:spPr>
          <a:xfrm>
            <a:off x="8814435" y="2266355"/>
            <a:ext cx="2204918" cy="537924"/>
          </a:xfrm>
          <a:prstGeom prst="rect">
            <a:avLst/>
          </a:prstGeom>
          <a:noFill/>
          <a:ln/>
        </p:spPr>
        <p:txBody>
          <a:bodyPr wrap="square" lIns="0" tIns="0" rIns="0" bIns="0" rtlCol="0" anchor="t"/>
          <a:lstStyle/>
          <a:p>
            <a:pPr algn="ctr" indent="0" marL="0">
              <a:lnSpc>
                <a:spcPts val="2100"/>
              </a:lnSpc>
              <a:buNone/>
            </a:pPr>
            <a:r>
              <a:rPr lang="en-US" sz="1300" dirty="0">
                <a:solidFill>
                  <a:srgbClr val="E5DCE6"/>
                </a:solidFill>
                <a:latin typeface="Montserrat" pitchFamily="34" charset="0"/>
                <a:ea typeface="Montserrat" pitchFamily="34" charset="-122"/>
                <a:cs typeface="Montserrat" pitchFamily="34" charset="-120"/>
              </a:rPr>
              <a:t>Monitor EAR continuously during each frame</a:t>
            </a:r>
            <a:endParaRPr lang="en-US" sz="1300" dirty="0"/>
          </a:p>
        </p:txBody>
      </p:sp>
      <p:sp>
        <p:nvSpPr>
          <p:cNvPr id="16" name="Shape 11"/>
          <p:cNvSpPr/>
          <p:nvPr/>
        </p:nvSpPr>
        <p:spPr>
          <a:xfrm>
            <a:off x="11378446" y="1846064"/>
            <a:ext cx="2586990" cy="1418153"/>
          </a:xfrm>
          <a:prstGeom prst="roundRect">
            <a:avLst>
              <a:gd name="adj" fmla="val 7737"/>
            </a:avLst>
          </a:prstGeom>
          <a:solidFill>
            <a:srgbClr val="090E3F"/>
          </a:solidFill>
          <a:ln/>
        </p:spPr>
      </p:sp>
      <p:sp>
        <p:nvSpPr>
          <p:cNvPr id="17" name="Shape 12"/>
          <p:cNvSpPr/>
          <p:nvPr/>
        </p:nvSpPr>
        <p:spPr>
          <a:xfrm>
            <a:off x="11378446" y="1823204"/>
            <a:ext cx="2586990" cy="91440"/>
          </a:xfrm>
          <a:prstGeom prst="roundRect">
            <a:avLst>
              <a:gd name="adj" fmla="val 77220"/>
            </a:avLst>
          </a:prstGeom>
          <a:solidFill>
            <a:srgbClr val="EEAEF6"/>
          </a:solidFill>
          <a:ln/>
        </p:spPr>
      </p:sp>
      <p:sp>
        <p:nvSpPr>
          <p:cNvPr id="18" name="Shape 13"/>
          <p:cNvSpPr/>
          <p:nvPr/>
        </p:nvSpPr>
        <p:spPr>
          <a:xfrm>
            <a:off x="12419767" y="1593890"/>
            <a:ext cx="504349" cy="504349"/>
          </a:xfrm>
          <a:prstGeom prst="roundRect">
            <a:avLst>
              <a:gd name="adj" fmla="val 181303"/>
            </a:avLst>
          </a:prstGeom>
          <a:solidFill>
            <a:srgbClr val="EEAEF6"/>
          </a:solidFill>
          <a:ln/>
        </p:spPr>
      </p:sp>
      <p:pic>
        <p:nvPicPr>
          <p:cNvPr id="19" name="Image 3"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571095" y="1745218"/>
            <a:ext cx="201692" cy="201692"/>
          </a:xfrm>
          <a:prstGeom prst="rect">
            <a:avLst/>
          </a:prstGeom>
        </p:spPr>
      </p:pic>
      <p:sp>
        <p:nvSpPr>
          <p:cNvPr id="20" name="Text 14"/>
          <p:cNvSpPr/>
          <p:nvPr/>
        </p:nvSpPr>
        <p:spPr>
          <a:xfrm>
            <a:off x="11569422" y="2266355"/>
            <a:ext cx="2205038" cy="806887"/>
          </a:xfrm>
          <a:prstGeom prst="rect">
            <a:avLst/>
          </a:prstGeom>
          <a:noFill/>
          <a:ln/>
        </p:spPr>
        <p:txBody>
          <a:bodyPr wrap="square" lIns="0" tIns="0" rIns="0" bIns="0" rtlCol="0" anchor="t"/>
          <a:lstStyle/>
          <a:p>
            <a:pPr algn="ctr" indent="0" marL="0">
              <a:lnSpc>
                <a:spcPts val="2100"/>
              </a:lnSpc>
              <a:buNone/>
            </a:pPr>
            <a:r>
              <a:rPr lang="en-US" sz="1300" dirty="0">
                <a:solidFill>
                  <a:srgbClr val="E5DCE6"/>
                </a:solidFill>
                <a:latin typeface="Montserrat" pitchFamily="34" charset="0"/>
                <a:ea typeface="Montserrat" pitchFamily="34" charset="-122"/>
                <a:cs typeface="Montserrat" pitchFamily="34" charset="-120"/>
              </a:rPr>
              <a:t>When EAR drops below </a:t>
            </a:r>
            <a:pPr algn="ctr" indent="0" marL="0">
              <a:lnSpc>
                <a:spcPts val="2100"/>
              </a:lnSpc>
              <a:buNone/>
            </a:pPr>
            <a:r>
              <a:rPr lang="en-US" sz="1300" b="1" dirty="0">
                <a:solidFill>
                  <a:srgbClr val="E5DCE6"/>
                </a:solidFill>
                <a:latin typeface="Montserrat" pitchFamily="34" charset="0"/>
                <a:ea typeface="Montserrat" pitchFamily="34" charset="-122"/>
                <a:cs typeface="Montserrat" pitchFamily="34" charset="-120"/>
              </a:rPr>
              <a:t>0.18</a:t>
            </a:r>
            <a:pPr algn="ctr" indent="0" marL="0">
              <a:lnSpc>
                <a:spcPts val="2100"/>
              </a:lnSpc>
              <a:buNone/>
            </a:pPr>
            <a:r>
              <a:rPr lang="en-US" sz="1300" dirty="0">
                <a:solidFill>
                  <a:srgbClr val="E5DCE6"/>
                </a:solidFill>
                <a:latin typeface="Montserrat" pitchFamily="34" charset="0"/>
                <a:ea typeface="Montserrat" pitchFamily="34" charset="-122"/>
                <a:cs typeface="Montserrat" pitchFamily="34" charset="-120"/>
              </a:rPr>
              <a:t> threshold, start blink timer</a:t>
            </a:r>
            <a:endParaRPr lang="en-US" sz="1300" dirty="0"/>
          </a:p>
        </p:txBody>
      </p:sp>
      <p:sp>
        <p:nvSpPr>
          <p:cNvPr id="21" name="Shape 15"/>
          <p:cNvSpPr/>
          <p:nvPr/>
        </p:nvSpPr>
        <p:spPr>
          <a:xfrm>
            <a:off x="8623459" y="3684508"/>
            <a:ext cx="2586871" cy="1149191"/>
          </a:xfrm>
          <a:prstGeom prst="roundRect">
            <a:avLst>
              <a:gd name="adj" fmla="val 9548"/>
            </a:avLst>
          </a:prstGeom>
          <a:solidFill>
            <a:srgbClr val="090E3F"/>
          </a:solidFill>
          <a:ln/>
        </p:spPr>
      </p:sp>
      <p:sp>
        <p:nvSpPr>
          <p:cNvPr id="22" name="Shape 16"/>
          <p:cNvSpPr/>
          <p:nvPr/>
        </p:nvSpPr>
        <p:spPr>
          <a:xfrm>
            <a:off x="8623459" y="3661648"/>
            <a:ext cx="2586871" cy="91440"/>
          </a:xfrm>
          <a:prstGeom prst="roundRect">
            <a:avLst>
              <a:gd name="adj" fmla="val 77220"/>
            </a:avLst>
          </a:prstGeom>
          <a:solidFill>
            <a:srgbClr val="EEAEF6"/>
          </a:solidFill>
          <a:ln/>
        </p:spPr>
      </p:sp>
      <p:sp>
        <p:nvSpPr>
          <p:cNvPr id="23" name="Shape 17"/>
          <p:cNvSpPr/>
          <p:nvPr/>
        </p:nvSpPr>
        <p:spPr>
          <a:xfrm>
            <a:off x="9664660" y="3432334"/>
            <a:ext cx="504349" cy="504349"/>
          </a:xfrm>
          <a:prstGeom prst="roundRect">
            <a:avLst>
              <a:gd name="adj" fmla="val 181303"/>
            </a:avLst>
          </a:prstGeom>
          <a:solidFill>
            <a:srgbClr val="EEAEF6"/>
          </a:solidFill>
          <a:ln/>
        </p:spPr>
      </p:sp>
      <p:pic>
        <p:nvPicPr>
          <p:cNvPr id="24" name="Image 4"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15989" y="3583662"/>
            <a:ext cx="201692" cy="201692"/>
          </a:xfrm>
          <a:prstGeom prst="rect">
            <a:avLst/>
          </a:prstGeom>
        </p:spPr>
      </p:pic>
      <p:sp>
        <p:nvSpPr>
          <p:cNvPr id="25" name="Text 18"/>
          <p:cNvSpPr/>
          <p:nvPr/>
        </p:nvSpPr>
        <p:spPr>
          <a:xfrm>
            <a:off x="8814435" y="4104799"/>
            <a:ext cx="2204918" cy="537924"/>
          </a:xfrm>
          <a:prstGeom prst="rect">
            <a:avLst/>
          </a:prstGeom>
          <a:noFill/>
          <a:ln/>
        </p:spPr>
        <p:txBody>
          <a:bodyPr wrap="square" lIns="0" tIns="0" rIns="0" bIns="0" rtlCol="0" anchor="t"/>
          <a:lstStyle/>
          <a:p>
            <a:pPr algn="ctr" indent="0" marL="0">
              <a:lnSpc>
                <a:spcPts val="2100"/>
              </a:lnSpc>
              <a:buNone/>
            </a:pPr>
            <a:r>
              <a:rPr lang="en-US" sz="1300" dirty="0">
                <a:solidFill>
                  <a:srgbClr val="E5DCE6"/>
                </a:solidFill>
                <a:latin typeface="Montserrat" pitchFamily="34" charset="0"/>
                <a:ea typeface="Montserrat" pitchFamily="34" charset="-122"/>
                <a:cs typeface="Montserrat" pitchFamily="34" charset="-120"/>
              </a:rPr>
              <a:t>When EAR rises again, measure elapsed time</a:t>
            </a:r>
            <a:endParaRPr lang="en-US" sz="1300" dirty="0"/>
          </a:p>
        </p:txBody>
      </p:sp>
      <p:sp>
        <p:nvSpPr>
          <p:cNvPr id="26" name="Shape 19"/>
          <p:cNvSpPr/>
          <p:nvPr/>
        </p:nvSpPr>
        <p:spPr>
          <a:xfrm>
            <a:off x="11378446" y="3684508"/>
            <a:ext cx="2586990" cy="1149191"/>
          </a:xfrm>
          <a:prstGeom prst="roundRect">
            <a:avLst>
              <a:gd name="adj" fmla="val 9548"/>
            </a:avLst>
          </a:prstGeom>
          <a:solidFill>
            <a:srgbClr val="090E3F"/>
          </a:solidFill>
          <a:ln/>
        </p:spPr>
      </p:sp>
      <p:sp>
        <p:nvSpPr>
          <p:cNvPr id="27" name="Shape 20"/>
          <p:cNvSpPr/>
          <p:nvPr/>
        </p:nvSpPr>
        <p:spPr>
          <a:xfrm>
            <a:off x="11378446" y="3661648"/>
            <a:ext cx="2586990" cy="91440"/>
          </a:xfrm>
          <a:prstGeom prst="roundRect">
            <a:avLst>
              <a:gd name="adj" fmla="val 77220"/>
            </a:avLst>
          </a:prstGeom>
          <a:solidFill>
            <a:srgbClr val="EEAEF6"/>
          </a:solidFill>
          <a:ln/>
        </p:spPr>
      </p:sp>
      <p:sp>
        <p:nvSpPr>
          <p:cNvPr id="28" name="Shape 21"/>
          <p:cNvSpPr/>
          <p:nvPr/>
        </p:nvSpPr>
        <p:spPr>
          <a:xfrm>
            <a:off x="12419767" y="3432334"/>
            <a:ext cx="504349" cy="504349"/>
          </a:xfrm>
          <a:prstGeom prst="roundRect">
            <a:avLst>
              <a:gd name="adj" fmla="val 181303"/>
            </a:avLst>
          </a:prstGeom>
          <a:solidFill>
            <a:srgbClr val="EEAEF6"/>
          </a:solidFill>
          <a:ln/>
        </p:spPr>
      </p:sp>
      <p:pic>
        <p:nvPicPr>
          <p:cNvPr id="29" name="Image 5"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571095" y="3583662"/>
            <a:ext cx="201692" cy="201692"/>
          </a:xfrm>
          <a:prstGeom prst="rect">
            <a:avLst/>
          </a:prstGeom>
        </p:spPr>
      </p:pic>
      <p:sp>
        <p:nvSpPr>
          <p:cNvPr id="30" name="Text 22"/>
          <p:cNvSpPr/>
          <p:nvPr/>
        </p:nvSpPr>
        <p:spPr>
          <a:xfrm>
            <a:off x="11569422" y="4104799"/>
            <a:ext cx="2205038" cy="537924"/>
          </a:xfrm>
          <a:prstGeom prst="rect">
            <a:avLst/>
          </a:prstGeom>
          <a:noFill/>
          <a:ln/>
        </p:spPr>
        <p:txBody>
          <a:bodyPr wrap="square" lIns="0" tIns="0" rIns="0" bIns="0" rtlCol="0" anchor="t"/>
          <a:lstStyle/>
          <a:p>
            <a:pPr algn="ctr" indent="0" marL="0">
              <a:lnSpc>
                <a:spcPts val="2100"/>
              </a:lnSpc>
              <a:buNone/>
            </a:pPr>
            <a:r>
              <a:rPr lang="en-US" sz="1300" dirty="0">
                <a:solidFill>
                  <a:srgbClr val="E5DCE6"/>
                </a:solidFill>
                <a:latin typeface="Montserrat" pitchFamily="34" charset="0"/>
                <a:ea typeface="Montserrat" pitchFamily="34" charset="-122"/>
                <a:cs typeface="Montserrat" pitchFamily="34" charset="-120"/>
              </a:rPr>
              <a:t>Time &lt; 0.50s → trigger </a:t>
            </a:r>
            <a:pPr algn="ctr" indent="0" marL="0">
              <a:lnSpc>
                <a:spcPts val="2100"/>
              </a:lnSpc>
              <a:buNone/>
            </a:pPr>
            <a:r>
              <a:rPr lang="en-US" sz="1300" dirty="0">
                <a:solidFill>
                  <a:srgbClr val="000000"/>
                </a:solidFill>
                <a:highlight>
                  <a:srgbClr val="EF9C82"/>
                </a:highlight>
                <a:latin typeface="Montserrat" pitchFamily="34" charset="0"/>
                <a:ea typeface="Montserrat" pitchFamily="34" charset="-122"/>
                <a:cs typeface="Montserrat" pitchFamily="34" charset="-120"/>
              </a:rPr>
              <a:t>single click</a:t>
            </a:r>
            <a:endParaRPr lang="en-US" sz="1300" dirty="0"/>
          </a:p>
        </p:txBody>
      </p:sp>
      <p:sp>
        <p:nvSpPr>
          <p:cNvPr id="31" name="Shape 23"/>
          <p:cNvSpPr/>
          <p:nvPr/>
        </p:nvSpPr>
        <p:spPr>
          <a:xfrm>
            <a:off x="8623459" y="5253990"/>
            <a:ext cx="2586871" cy="1418153"/>
          </a:xfrm>
          <a:prstGeom prst="roundRect">
            <a:avLst>
              <a:gd name="adj" fmla="val 7737"/>
            </a:avLst>
          </a:prstGeom>
          <a:solidFill>
            <a:srgbClr val="090E3F"/>
          </a:solidFill>
          <a:ln/>
        </p:spPr>
      </p:sp>
      <p:sp>
        <p:nvSpPr>
          <p:cNvPr id="32" name="Shape 24"/>
          <p:cNvSpPr/>
          <p:nvPr/>
        </p:nvSpPr>
        <p:spPr>
          <a:xfrm>
            <a:off x="8623459" y="5231130"/>
            <a:ext cx="2586871" cy="91440"/>
          </a:xfrm>
          <a:prstGeom prst="roundRect">
            <a:avLst>
              <a:gd name="adj" fmla="val 77220"/>
            </a:avLst>
          </a:prstGeom>
          <a:solidFill>
            <a:srgbClr val="EEAEF6"/>
          </a:solidFill>
          <a:ln/>
        </p:spPr>
      </p:sp>
      <p:sp>
        <p:nvSpPr>
          <p:cNvPr id="33" name="Shape 25"/>
          <p:cNvSpPr/>
          <p:nvPr/>
        </p:nvSpPr>
        <p:spPr>
          <a:xfrm>
            <a:off x="9664660" y="5001816"/>
            <a:ext cx="504349" cy="504349"/>
          </a:xfrm>
          <a:prstGeom prst="roundRect">
            <a:avLst>
              <a:gd name="adj" fmla="val 181303"/>
            </a:avLst>
          </a:prstGeom>
          <a:solidFill>
            <a:srgbClr val="EEAEF6"/>
          </a:solidFill>
          <a:ln/>
        </p:spPr>
      </p:sp>
      <p:pic>
        <p:nvPicPr>
          <p:cNvPr id="34" name="Image 6"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15989" y="5153144"/>
            <a:ext cx="201692" cy="201692"/>
          </a:xfrm>
          <a:prstGeom prst="rect">
            <a:avLst/>
          </a:prstGeom>
        </p:spPr>
      </p:pic>
      <p:sp>
        <p:nvSpPr>
          <p:cNvPr id="35" name="Text 26"/>
          <p:cNvSpPr/>
          <p:nvPr/>
        </p:nvSpPr>
        <p:spPr>
          <a:xfrm>
            <a:off x="8814435" y="5674281"/>
            <a:ext cx="2204918" cy="537924"/>
          </a:xfrm>
          <a:prstGeom prst="rect">
            <a:avLst/>
          </a:prstGeom>
          <a:noFill/>
          <a:ln/>
        </p:spPr>
        <p:txBody>
          <a:bodyPr wrap="square" lIns="0" tIns="0" rIns="0" bIns="0" rtlCol="0" anchor="t"/>
          <a:lstStyle/>
          <a:p>
            <a:pPr algn="ctr" indent="0" marL="0">
              <a:lnSpc>
                <a:spcPts val="2100"/>
              </a:lnSpc>
              <a:buNone/>
            </a:pPr>
            <a:r>
              <a:rPr lang="en-US" sz="1300" dirty="0">
                <a:solidFill>
                  <a:srgbClr val="E5DCE6"/>
                </a:solidFill>
                <a:latin typeface="Montserrat" pitchFamily="34" charset="0"/>
                <a:ea typeface="Montserrat" pitchFamily="34" charset="-122"/>
                <a:cs typeface="Montserrat" pitchFamily="34" charset="-120"/>
              </a:rPr>
              <a:t>Time ≥ 0.50s → trigger </a:t>
            </a:r>
            <a:pPr algn="ctr" indent="0" marL="0">
              <a:lnSpc>
                <a:spcPts val="2100"/>
              </a:lnSpc>
              <a:buNone/>
            </a:pPr>
            <a:r>
              <a:rPr lang="en-US" sz="1300" dirty="0">
                <a:solidFill>
                  <a:srgbClr val="000000"/>
                </a:solidFill>
                <a:highlight>
                  <a:srgbClr val="EF9C82"/>
                </a:highlight>
                <a:latin typeface="Montserrat" pitchFamily="34" charset="0"/>
                <a:ea typeface="Montserrat" pitchFamily="34" charset="-122"/>
                <a:cs typeface="Montserrat" pitchFamily="34" charset="-120"/>
              </a:rPr>
              <a:t>double click</a:t>
            </a:r>
            <a:endParaRPr lang="en-US" sz="1300" dirty="0"/>
          </a:p>
        </p:txBody>
      </p:sp>
      <p:sp>
        <p:nvSpPr>
          <p:cNvPr id="36" name="Shape 27"/>
          <p:cNvSpPr/>
          <p:nvPr/>
        </p:nvSpPr>
        <p:spPr>
          <a:xfrm>
            <a:off x="11378446" y="5253990"/>
            <a:ext cx="2586990" cy="1418153"/>
          </a:xfrm>
          <a:prstGeom prst="roundRect">
            <a:avLst>
              <a:gd name="adj" fmla="val 7737"/>
            </a:avLst>
          </a:prstGeom>
          <a:solidFill>
            <a:srgbClr val="090E3F"/>
          </a:solidFill>
          <a:ln/>
        </p:spPr>
      </p:sp>
      <p:sp>
        <p:nvSpPr>
          <p:cNvPr id="37" name="Shape 28"/>
          <p:cNvSpPr/>
          <p:nvPr/>
        </p:nvSpPr>
        <p:spPr>
          <a:xfrm>
            <a:off x="11378446" y="5231130"/>
            <a:ext cx="2586990" cy="91440"/>
          </a:xfrm>
          <a:prstGeom prst="roundRect">
            <a:avLst>
              <a:gd name="adj" fmla="val 77220"/>
            </a:avLst>
          </a:prstGeom>
          <a:solidFill>
            <a:srgbClr val="EEAEF6"/>
          </a:solidFill>
          <a:ln/>
        </p:spPr>
      </p:sp>
      <p:sp>
        <p:nvSpPr>
          <p:cNvPr id="38" name="Shape 29"/>
          <p:cNvSpPr/>
          <p:nvPr/>
        </p:nvSpPr>
        <p:spPr>
          <a:xfrm>
            <a:off x="12419767" y="5001816"/>
            <a:ext cx="504349" cy="504349"/>
          </a:xfrm>
          <a:prstGeom prst="roundRect">
            <a:avLst>
              <a:gd name="adj" fmla="val 181303"/>
            </a:avLst>
          </a:prstGeom>
          <a:solidFill>
            <a:srgbClr val="EEAEF6"/>
          </a:solidFill>
          <a:ln/>
        </p:spPr>
      </p:sp>
      <p:pic>
        <p:nvPicPr>
          <p:cNvPr id="39" name="Image 7" descr="preencoded.png">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571095" y="5153144"/>
            <a:ext cx="201692" cy="201692"/>
          </a:xfrm>
          <a:prstGeom prst="rect">
            <a:avLst/>
          </a:prstGeom>
        </p:spPr>
      </p:pic>
      <p:sp>
        <p:nvSpPr>
          <p:cNvPr id="40" name="Text 30"/>
          <p:cNvSpPr/>
          <p:nvPr/>
        </p:nvSpPr>
        <p:spPr>
          <a:xfrm>
            <a:off x="11569422" y="5674281"/>
            <a:ext cx="2205038" cy="806887"/>
          </a:xfrm>
          <a:prstGeom prst="rect">
            <a:avLst/>
          </a:prstGeom>
          <a:noFill/>
          <a:ln/>
        </p:spPr>
        <p:txBody>
          <a:bodyPr wrap="square" lIns="0" tIns="0" rIns="0" bIns="0" rtlCol="0" anchor="t"/>
          <a:lstStyle/>
          <a:p>
            <a:pPr algn="ctr" indent="0" marL="0">
              <a:lnSpc>
                <a:spcPts val="2100"/>
              </a:lnSpc>
              <a:buNone/>
            </a:pPr>
            <a:r>
              <a:rPr lang="en-US" sz="1300" dirty="0">
                <a:solidFill>
                  <a:srgbClr val="E5DCE6"/>
                </a:solidFill>
                <a:latin typeface="Montserrat" pitchFamily="34" charset="0"/>
                <a:ea typeface="Montserrat" pitchFamily="34" charset="-122"/>
                <a:cs typeface="Montserrat" pitchFamily="34" charset="-120"/>
              </a:rPr>
              <a:t>Enforce 1-second cooldown to prevent accidental repeats</a:t>
            </a:r>
            <a:endParaRPr lang="en-US"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84133" y="604957"/>
            <a:ext cx="3621643" cy="427553"/>
          </a:xfrm>
          <a:prstGeom prst="rect">
            <a:avLst/>
          </a:prstGeom>
          <a:noFill/>
          <a:ln/>
        </p:spPr>
        <p:txBody>
          <a:bodyPr wrap="none" lIns="0" tIns="0" rIns="0" bIns="0" rtlCol="0" anchor="t"/>
          <a:lstStyle/>
          <a:p>
            <a:pPr algn="l" indent="0" marL="0">
              <a:lnSpc>
                <a:spcPts val="3350"/>
              </a:lnSpc>
              <a:buNone/>
            </a:pPr>
            <a:r>
              <a:rPr lang="en-US" sz="2650" b="1" dirty="0">
                <a:solidFill>
                  <a:srgbClr val="EEAEF6"/>
                </a:solidFill>
                <a:latin typeface="Bricolage Grotesque Extra Bold" pitchFamily="34" charset="0"/>
                <a:ea typeface="Bricolage Grotesque Extra Bold" pitchFamily="34" charset="-122"/>
                <a:cs typeface="Bricolage Grotesque Extra Bold" pitchFamily="34" charset="-120"/>
              </a:rPr>
              <a:t>Mouth Toggle Control</a:t>
            </a:r>
            <a:endParaRPr lang="en-US" sz="2650" dirty="0"/>
          </a:p>
        </p:txBody>
      </p:sp>
      <p:sp>
        <p:nvSpPr>
          <p:cNvPr id="3" name="Text 1"/>
          <p:cNvSpPr/>
          <p:nvPr/>
        </p:nvSpPr>
        <p:spPr>
          <a:xfrm>
            <a:off x="684133" y="1460063"/>
            <a:ext cx="2565797" cy="320635"/>
          </a:xfrm>
          <a:prstGeom prst="rect">
            <a:avLst/>
          </a:prstGeom>
          <a:noFill/>
          <a:ln/>
        </p:spPr>
        <p:txBody>
          <a:bodyPr wrap="none" lIns="0" tIns="0" rIns="0" bIns="0" rtlCol="0" anchor="t"/>
          <a:lstStyle/>
          <a:p>
            <a:pPr algn="l" indent="0" marL="0">
              <a:lnSpc>
                <a:spcPts val="2500"/>
              </a:lnSpc>
              <a:buNone/>
            </a:pPr>
            <a:r>
              <a:rPr lang="en-US" sz="2000" b="1" dirty="0">
                <a:solidFill>
                  <a:srgbClr val="EEAEF6"/>
                </a:solidFill>
                <a:latin typeface="Bricolage Grotesque Extra Bold" pitchFamily="34" charset="0"/>
                <a:ea typeface="Bricolage Grotesque Extra Bold" pitchFamily="34" charset="-122"/>
                <a:cs typeface="Bricolage Grotesque Extra Bold" pitchFamily="34" charset="-120"/>
              </a:rPr>
              <a:t>The MAR Concept</a:t>
            </a:r>
            <a:endParaRPr lang="en-US" sz="2000" dirty="0"/>
          </a:p>
        </p:txBody>
      </p:sp>
      <p:sp>
        <p:nvSpPr>
          <p:cNvPr id="4" name="Text 2"/>
          <p:cNvSpPr/>
          <p:nvPr/>
        </p:nvSpPr>
        <p:spPr>
          <a:xfrm>
            <a:off x="684133" y="1951673"/>
            <a:ext cx="6695956" cy="547449"/>
          </a:xfrm>
          <a:prstGeom prst="rect">
            <a:avLst/>
          </a:prstGeom>
          <a:noFill/>
          <a:ln/>
        </p:spPr>
        <p:txBody>
          <a:bodyPr wrap="square" lIns="0" tIns="0" rIns="0" bIns="0" rtlCol="0" anchor="t"/>
          <a:lstStyle/>
          <a:p>
            <a:pPr algn="l" indent="0" marL="0">
              <a:lnSpc>
                <a:spcPts val="2150"/>
              </a:lnSpc>
              <a:buNone/>
            </a:pPr>
            <a:r>
              <a:rPr lang="en-US" sz="1300" dirty="0">
                <a:solidFill>
                  <a:srgbClr val="E5DCE6"/>
                </a:solidFill>
                <a:latin typeface="Montserrat" pitchFamily="34" charset="0"/>
                <a:ea typeface="Montserrat" pitchFamily="34" charset="-122"/>
                <a:cs typeface="Montserrat" pitchFamily="34" charset="-120"/>
              </a:rPr>
              <a:t>The </a:t>
            </a:r>
            <a:pPr algn="l" indent="0" marL="0">
              <a:lnSpc>
                <a:spcPts val="2150"/>
              </a:lnSpc>
              <a:buNone/>
            </a:pPr>
            <a:r>
              <a:rPr lang="en-US" sz="1300" b="1" dirty="0">
                <a:solidFill>
                  <a:srgbClr val="E5DCE6"/>
                </a:solidFill>
                <a:latin typeface="Montserrat" pitchFamily="34" charset="0"/>
                <a:ea typeface="Montserrat" pitchFamily="34" charset="-122"/>
                <a:cs typeface="Montserrat" pitchFamily="34" charset="-120"/>
              </a:rPr>
              <a:t>Mouth Aspect Ratio (MAR)</a:t>
            </a:r>
            <a:pPr algn="l" indent="0" marL="0">
              <a:lnSpc>
                <a:spcPts val="2150"/>
              </a:lnSpc>
              <a:buNone/>
            </a:pPr>
            <a:r>
              <a:rPr lang="en-US" sz="1300" dirty="0">
                <a:solidFill>
                  <a:srgbClr val="E5DCE6"/>
                </a:solidFill>
                <a:latin typeface="Montserrat" pitchFamily="34" charset="0"/>
                <a:ea typeface="Montserrat" pitchFamily="34" charset="-122"/>
                <a:cs typeface="Montserrat" pitchFamily="34" charset="-120"/>
              </a:rPr>
              <a:t> quantifies mouth openness using specific facial landmarks from the mouth region (points 60-67):</a:t>
            </a:r>
            <a:endParaRPr lang="en-US" sz="1300" dirty="0"/>
          </a:p>
        </p:txBody>
      </p:sp>
      <p:sp>
        <p:nvSpPr>
          <p:cNvPr id="5" name="Text 3"/>
          <p:cNvSpPr/>
          <p:nvPr/>
        </p:nvSpPr>
        <p:spPr>
          <a:xfrm>
            <a:off x="684133" y="2715578"/>
            <a:ext cx="6695956" cy="550188"/>
          </a:xfrm>
          <a:prstGeom prst="rect">
            <a:avLst/>
          </a:prstGeom>
          <a:noFill/>
          <a:ln/>
        </p:spPr>
        <p:txBody>
          <a:bodyPr wrap="square" lIns="0" tIns="0" rIns="0" bIns="0" rtlCol="0" anchor="t"/>
          <a:lstStyle/>
          <a:p>
            <a:pPr algn="l" indent="0" marL="0">
              <a:lnSpc>
                <a:spcPts val="2400"/>
              </a:lnSpc>
              <a:buNone/>
            </a:pPr>
            <a:endParaRPr lang="en-US" sz="1500" dirty="0"/>
          </a:p>
        </p:txBody>
      </p:sp>
      <p:pic>
        <p:nvPicPr>
          <p:cNvPr id="6" name="Image 0" descr="preencoded.png">    </p:cNvPr>
          <p:cNvPicPr>
            <a:picLocks noChangeAspect="1"/>
          </p:cNvPicPr>
          <p:nvPr/>
        </p:nvPicPr>
        <p:blipFill>
          <a:blip r:embed="rId1"/>
          <a:stretch>
            <a:fillRect/>
          </a:stretch>
        </p:blipFill>
        <p:spPr>
          <a:xfrm>
            <a:off x="684133" y="2715578"/>
            <a:ext cx="6695956" cy="550188"/>
          </a:xfrm>
          <a:prstGeom prst="rect">
            <a:avLst/>
          </a:prstGeom>
        </p:spPr>
      </p:pic>
      <p:sp>
        <p:nvSpPr>
          <p:cNvPr id="7" name="Text 4"/>
          <p:cNvSpPr/>
          <p:nvPr/>
        </p:nvSpPr>
        <p:spPr>
          <a:xfrm>
            <a:off x="684133" y="3482221"/>
            <a:ext cx="6695956" cy="821174"/>
          </a:xfrm>
          <a:prstGeom prst="rect">
            <a:avLst/>
          </a:prstGeom>
          <a:noFill/>
          <a:ln/>
        </p:spPr>
        <p:txBody>
          <a:bodyPr wrap="square" lIns="0" tIns="0" rIns="0" bIns="0" rtlCol="0" anchor="t"/>
          <a:lstStyle/>
          <a:p>
            <a:pPr algn="l" indent="0" marL="0">
              <a:lnSpc>
                <a:spcPts val="2150"/>
              </a:lnSpc>
              <a:buNone/>
            </a:pPr>
            <a:r>
              <a:rPr lang="en-US" sz="1300" dirty="0">
                <a:solidFill>
                  <a:srgbClr val="E5DCE6"/>
                </a:solidFill>
                <a:latin typeface="Montserrat" pitchFamily="34" charset="0"/>
                <a:ea typeface="Montserrat" pitchFamily="34" charset="-122"/>
                <a:cs typeface="Montserrat" pitchFamily="34" charset="-120"/>
              </a:rPr>
              <a:t>Where P₆₂ and P₆₆ are the vertical mouth landmarks (top and bottom center of lips) and P₆₀ and P₆₄ are the horizontal corner points (left and right mouth corners). A higher MAR value indicates greater mouth opening. </a:t>
            </a:r>
            <a:endParaRPr lang="en-US" sz="1300" dirty="0"/>
          </a:p>
        </p:txBody>
      </p:sp>
      <p:sp>
        <p:nvSpPr>
          <p:cNvPr id="8" name="Text 5"/>
          <p:cNvSpPr/>
          <p:nvPr/>
        </p:nvSpPr>
        <p:spPr>
          <a:xfrm>
            <a:off x="684133" y="4457343"/>
            <a:ext cx="6695956" cy="273725"/>
          </a:xfrm>
          <a:prstGeom prst="rect">
            <a:avLst/>
          </a:prstGeom>
          <a:noFill/>
          <a:ln/>
        </p:spPr>
        <p:txBody>
          <a:bodyPr wrap="none" lIns="0" tIns="0" rIns="0" bIns="0" rtlCol="0" anchor="t"/>
          <a:lstStyle/>
          <a:p>
            <a:pPr algn="l" indent="0" marL="0">
              <a:lnSpc>
                <a:spcPts val="2150"/>
              </a:lnSpc>
              <a:buNone/>
            </a:pPr>
            <a:endParaRPr lang="en-US" sz="1300" dirty="0"/>
          </a:p>
        </p:txBody>
      </p:sp>
      <p:sp>
        <p:nvSpPr>
          <p:cNvPr id="9" name="Text 6"/>
          <p:cNvSpPr/>
          <p:nvPr/>
        </p:nvSpPr>
        <p:spPr>
          <a:xfrm>
            <a:off x="684133" y="4885015"/>
            <a:ext cx="6695956" cy="1094899"/>
          </a:xfrm>
          <a:prstGeom prst="rect">
            <a:avLst/>
          </a:prstGeom>
          <a:noFill/>
          <a:ln/>
        </p:spPr>
        <p:txBody>
          <a:bodyPr wrap="square" lIns="0" tIns="0" rIns="0" bIns="0" rtlCol="0" anchor="t"/>
          <a:lstStyle/>
          <a:p>
            <a:pPr algn="l" indent="0" marL="0">
              <a:lnSpc>
                <a:spcPts val="2150"/>
              </a:lnSpc>
              <a:buNone/>
            </a:pPr>
            <a:r>
              <a:rPr lang="en-US" sz="1300" b="1" dirty="0">
                <a:solidFill>
                  <a:srgbClr val="E5DCE6"/>
                </a:solidFill>
                <a:latin typeface="Montserrat" pitchFamily="34" charset="0"/>
                <a:ea typeface="Montserrat" pitchFamily="34" charset="-122"/>
                <a:cs typeface="Montserrat" pitchFamily="34" charset="-120"/>
              </a:rPr>
              <a:t>Practical Benefit:</a:t>
            </a:r>
            <a:pPr algn="l" indent="0" marL="0">
              <a:lnSpc>
                <a:spcPts val="2150"/>
              </a:lnSpc>
              <a:buNone/>
            </a:pPr>
            <a:r>
              <a:rPr lang="en-US" sz="1300" dirty="0">
                <a:solidFill>
                  <a:srgbClr val="E5DCE6"/>
                </a:solidFill>
                <a:latin typeface="Montserrat" pitchFamily="34" charset="0"/>
                <a:ea typeface="Montserrat" pitchFamily="34" charset="-122"/>
                <a:cs typeface="Montserrat" pitchFamily="34" charset="-120"/>
              </a:rPr>
              <a:t> Users can instantly enable or disable mouse control without touching the keyboard, creating a completely hands-free experience. This prevents unintended cursor movements during breaks or when looking away from the screen.</a:t>
            </a:r>
            <a:endParaRPr lang="en-US" sz="1300" dirty="0"/>
          </a:p>
        </p:txBody>
      </p:sp>
      <p:sp>
        <p:nvSpPr>
          <p:cNvPr id="10" name="Text 7"/>
          <p:cNvSpPr/>
          <p:nvPr/>
        </p:nvSpPr>
        <p:spPr>
          <a:xfrm>
            <a:off x="7804904" y="1460063"/>
            <a:ext cx="2714149" cy="320635"/>
          </a:xfrm>
          <a:prstGeom prst="rect">
            <a:avLst/>
          </a:prstGeom>
          <a:noFill/>
          <a:ln/>
        </p:spPr>
        <p:txBody>
          <a:bodyPr wrap="none" lIns="0" tIns="0" rIns="0" bIns="0" rtlCol="0" anchor="t"/>
          <a:lstStyle/>
          <a:p>
            <a:pPr algn="l" indent="0" marL="0">
              <a:lnSpc>
                <a:spcPts val="2500"/>
              </a:lnSpc>
              <a:buNone/>
            </a:pPr>
            <a:r>
              <a:rPr lang="en-US" sz="2000" b="1" dirty="0">
                <a:solidFill>
                  <a:srgbClr val="EEAEF6"/>
                </a:solidFill>
                <a:latin typeface="Bricolage Grotesque Extra Bold" pitchFamily="34" charset="0"/>
                <a:ea typeface="Bricolage Grotesque Extra Bold" pitchFamily="34" charset="-122"/>
                <a:cs typeface="Bricolage Grotesque Extra Bold" pitchFamily="34" charset="-120"/>
              </a:rPr>
              <a:t>Toggle State Machine</a:t>
            </a:r>
            <a:endParaRPr lang="en-US" sz="2000" dirty="0"/>
          </a:p>
        </p:txBody>
      </p:sp>
      <p:sp>
        <p:nvSpPr>
          <p:cNvPr id="11" name="Shape 8"/>
          <p:cNvSpPr/>
          <p:nvPr/>
        </p:nvSpPr>
        <p:spPr>
          <a:xfrm>
            <a:off x="7804904" y="1973104"/>
            <a:ext cx="6148864" cy="1099661"/>
          </a:xfrm>
          <a:prstGeom prst="roundRect">
            <a:avLst>
              <a:gd name="adj" fmla="val 6533"/>
            </a:avLst>
          </a:prstGeom>
          <a:solidFill>
            <a:srgbClr val="090E3F"/>
          </a:solidFill>
          <a:ln w="22860">
            <a:solidFill>
              <a:srgbClr val="414677"/>
            </a:solidFill>
            <a:prstDash val="solid"/>
          </a:ln>
        </p:spPr>
      </p:sp>
      <p:sp>
        <p:nvSpPr>
          <p:cNvPr id="12" name="Shape 9"/>
          <p:cNvSpPr/>
          <p:nvPr/>
        </p:nvSpPr>
        <p:spPr>
          <a:xfrm>
            <a:off x="7827764" y="1995964"/>
            <a:ext cx="684133" cy="1053941"/>
          </a:xfrm>
          <a:prstGeom prst="roundRect">
            <a:avLst>
              <a:gd name="adj" fmla="val 6492"/>
            </a:avLst>
          </a:prstGeom>
          <a:solidFill>
            <a:srgbClr val="282D5E"/>
          </a:solidFill>
          <a:ln/>
        </p:spPr>
      </p:sp>
      <p:sp>
        <p:nvSpPr>
          <p:cNvPr id="13" name="Text 10"/>
          <p:cNvSpPr/>
          <p:nvPr/>
        </p:nvSpPr>
        <p:spPr>
          <a:xfrm>
            <a:off x="8041481" y="2362557"/>
            <a:ext cx="256580" cy="320635"/>
          </a:xfrm>
          <a:prstGeom prst="rect">
            <a:avLst/>
          </a:prstGeom>
          <a:noFill/>
          <a:ln/>
        </p:spPr>
        <p:txBody>
          <a:bodyPr wrap="none" lIns="0" tIns="0" rIns="0" bIns="0" rtlCol="0" anchor="t"/>
          <a:lstStyle/>
          <a:p>
            <a:pPr algn="l" indent="0" marL="0">
              <a:lnSpc>
                <a:spcPts val="2000"/>
              </a:lnSpc>
              <a:buNone/>
            </a:pPr>
            <a:r>
              <a:rPr lang="en-US" sz="2000" b="1" dirty="0">
                <a:solidFill>
                  <a:srgbClr val="E5DCE6"/>
                </a:solidFill>
                <a:latin typeface="Bricolage Grotesque Extra Bold" pitchFamily="34" charset="0"/>
                <a:ea typeface="Bricolage Grotesque Extra Bold" pitchFamily="34" charset="-122"/>
                <a:cs typeface="Bricolage Grotesque Extra Bold" pitchFamily="34" charset="-120"/>
              </a:rPr>
              <a:t>1</a:t>
            </a:r>
            <a:endParaRPr lang="en-US" sz="2000" dirty="0"/>
          </a:p>
        </p:txBody>
      </p:sp>
      <p:sp>
        <p:nvSpPr>
          <p:cNvPr id="14" name="Text 11"/>
          <p:cNvSpPr/>
          <p:nvPr/>
        </p:nvSpPr>
        <p:spPr>
          <a:xfrm>
            <a:off x="8682871" y="2166938"/>
            <a:ext cx="2138243" cy="267295"/>
          </a:xfrm>
          <a:prstGeom prst="rect">
            <a:avLst/>
          </a:prstGeom>
          <a:noFill/>
          <a:ln/>
        </p:spPr>
        <p:txBody>
          <a:bodyPr wrap="none" lIns="0" tIns="0" rIns="0" bIns="0" rtlCol="0" anchor="t"/>
          <a:lstStyle/>
          <a:p>
            <a:pPr algn="l" indent="0" marL="0">
              <a:lnSpc>
                <a:spcPts val="2100"/>
              </a:lnSpc>
              <a:buNone/>
            </a:pPr>
            <a:r>
              <a:rPr lang="en-US" sz="1650" b="1" dirty="0">
                <a:solidFill>
                  <a:srgbClr val="E5DCE6"/>
                </a:solidFill>
                <a:latin typeface="Bricolage Grotesque Extra Bold" pitchFamily="34" charset="0"/>
                <a:ea typeface="Bricolage Grotesque Extra Bold" pitchFamily="34" charset="-122"/>
                <a:cs typeface="Bricolage Grotesque Extra Bold" pitchFamily="34" charset="-120"/>
              </a:rPr>
              <a:t>Trigger Threshold</a:t>
            </a:r>
            <a:endParaRPr lang="en-US" sz="1650" dirty="0"/>
          </a:p>
        </p:txBody>
      </p:sp>
      <p:sp>
        <p:nvSpPr>
          <p:cNvPr id="15" name="Text 12"/>
          <p:cNvSpPr/>
          <p:nvPr/>
        </p:nvSpPr>
        <p:spPr>
          <a:xfrm>
            <a:off x="8682871" y="2605207"/>
            <a:ext cx="5077063" cy="273725"/>
          </a:xfrm>
          <a:prstGeom prst="rect">
            <a:avLst/>
          </a:prstGeom>
          <a:noFill/>
          <a:ln/>
        </p:spPr>
        <p:txBody>
          <a:bodyPr wrap="none" lIns="0" tIns="0" rIns="0" bIns="0" rtlCol="0" anchor="t"/>
          <a:lstStyle/>
          <a:p>
            <a:pPr algn="l" indent="0" marL="0">
              <a:lnSpc>
                <a:spcPts val="2150"/>
              </a:lnSpc>
              <a:buNone/>
            </a:pPr>
            <a:r>
              <a:rPr lang="en-US" sz="1300" dirty="0">
                <a:solidFill>
                  <a:srgbClr val="E5DCE6"/>
                </a:solidFill>
                <a:latin typeface="Montserrat" pitchFamily="34" charset="0"/>
                <a:ea typeface="Montserrat" pitchFamily="34" charset="-122"/>
                <a:cs typeface="Montserrat" pitchFamily="34" charset="-120"/>
              </a:rPr>
              <a:t>When MAR exceeds </a:t>
            </a:r>
            <a:pPr algn="l" indent="0" marL="0">
              <a:lnSpc>
                <a:spcPts val="2150"/>
              </a:lnSpc>
              <a:buNone/>
            </a:pPr>
            <a:r>
              <a:rPr lang="en-US" sz="1300" b="1" dirty="0">
                <a:solidFill>
                  <a:srgbClr val="E5DCE6"/>
                </a:solidFill>
                <a:latin typeface="Montserrat" pitchFamily="34" charset="0"/>
                <a:ea typeface="Montserrat" pitchFamily="34" charset="-122"/>
                <a:cs typeface="Montserrat" pitchFamily="34" charset="-120"/>
              </a:rPr>
              <a:t>0.60</a:t>
            </a:r>
            <a:pPr algn="l" indent="0" marL="0">
              <a:lnSpc>
                <a:spcPts val="2150"/>
              </a:lnSpc>
              <a:buNone/>
            </a:pPr>
            <a:r>
              <a:rPr lang="en-US" sz="1300" dirty="0">
                <a:solidFill>
                  <a:srgbClr val="E5DCE6"/>
                </a:solidFill>
                <a:latin typeface="Montserrat" pitchFamily="34" charset="0"/>
                <a:ea typeface="Montserrat" pitchFamily="34" charset="-122"/>
                <a:cs typeface="Montserrat" pitchFamily="34" charset="-120"/>
              </a:rPr>
              <a:t>, toggle mouse control ON/OFF</a:t>
            </a:r>
            <a:endParaRPr lang="en-US" sz="1300" dirty="0"/>
          </a:p>
        </p:txBody>
      </p:sp>
      <p:sp>
        <p:nvSpPr>
          <p:cNvPr id="16" name="Shape 13"/>
          <p:cNvSpPr/>
          <p:nvPr/>
        </p:nvSpPr>
        <p:spPr>
          <a:xfrm>
            <a:off x="7804904" y="3243739"/>
            <a:ext cx="6148864" cy="1099661"/>
          </a:xfrm>
          <a:prstGeom prst="roundRect">
            <a:avLst>
              <a:gd name="adj" fmla="val 6533"/>
            </a:avLst>
          </a:prstGeom>
          <a:solidFill>
            <a:srgbClr val="090E3F"/>
          </a:solidFill>
          <a:ln w="22860">
            <a:solidFill>
              <a:srgbClr val="414677"/>
            </a:solidFill>
            <a:prstDash val="solid"/>
          </a:ln>
        </p:spPr>
      </p:sp>
      <p:sp>
        <p:nvSpPr>
          <p:cNvPr id="17" name="Shape 14"/>
          <p:cNvSpPr/>
          <p:nvPr/>
        </p:nvSpPr>
        <p:spPr>
          <a:xfrm>
            <a:off x="7827764" y="3266599"/>
            <a:ext cx="684133" cy="1053941"/>
          </a:xfrm>
          <a:prstGeom prst="roundRect">
            <a:avLst>
              <a:gd name="adj" fmla="val 6492"/>
            </a:avLst>
          </a:prstGeom>
          <a:solidFill>
            <a:srgbClr val="282D5E"/>
          </a:solidFill>
          <a:ln/>
        </p:spPr>
      </p:sp>
      <p:sp>
        <p:nvSpPr>
          <p:cNvPr id="18" name="Text 15"/>
          <p:cNvSpPr/>
          <p:nvPr/>
        </p:nvSpPr>
        <p:spPr>
          <a:xfrm>
            <a:off x="8041481" y="3633192"/>
            <a:ext cx="256580" cy="320635"/>
          </a:xfrm>
          <a:prstGeom prst="rect">
            <a:avLst/>
          </a:prstGeom>
          <a:noFill/>
          <a:ln/>
        </p:spPr>
        <p:txBody>
          <a:bodyPr wrap="none" lIns="0" tIns="0" rIns="0" bIns="0" rtlCol="0" anchor="t"/>
          <a:lstStyle/>
          <a:p>
            <a:pPr algn="l" indent="0" marL="0">
              <a:lnSpc>
                <a:spcPts val="2000"/>
              </a:lnSpc>
              <a:buNone/>
            </a:pPr>
            <a:r>
              <a:rPr lang="en-US" sz="2000" b="1" dirty="0">
                <a:solidFill>
                  <a:srgbClr val="E5DCE6"/>
                </a:solidFill>
                <a:latin typeface="Bricolage Grotesque Extra Bold" pitchFamily="34" charset="0"/>
                <a:ea typeface="Bricolage Grotesque Extra Bold" pitchFamily="34" charset="-122"/>
                <a:cs typeface="Bricolage Grotesque Extra Bold" pitchFamily="34" charset="-120"/>
              </a:rPr>
              <a:t>2</a:t>
            </a:r>
            <a:endParaRPr lang="en-US" sz="2000" dirty="0"/>
          </a:p>
        </p:txBody>
      </p:sp>
      <p:sp>
        <p:nvSpPr>
          <p:cNvPr id="19" name="Text 16"/>
          <p:cNvSpPr/>
          <p:nvPr/>
        </p:nvSpPr>
        <p:spPr>
          <a:xfrm>
            <a:off x="8682871" y="3437573"/>
            <a:ext cx="2138243" cy="267295"/>
          </a:xfrm>
          <a:prstGeom prst="rect">
            <a:avLst/>
          </a:prstGeom>
          <a:noFill/>
          <a:ln/>
        </p:spPr>
        <p:txBody>
          <a:bodyPr wrap="none" lIns="0" tIns="0" rIns="0" bIns="0" rtlCol="0" anchor="t"/>
          <a:lstStyle/>
          <a:p>
            <a:pPr algn="l" indent="0" marL="0">
              <a:lnSpc>
                <a:spcPts val="2100"/>
              </a:lnSpc>
              <a:buNone/>
            </a:pPr>
            <a:r>
              <a:rPr lang="en-US" sz="1650" b="1" dirty="0">
                <a:solidFill>
                  <a:srgbClr val="E5DCE6"/>
                </a:solidFill>
                <a:latin typeface="Bricolage Grotesque Extra Bold" pitchFamily="34" charset="0"/>
                <a:ea typeface="Bricolage Grotesque Extra Bold" pitchFamily="34" charset="-122"/>
                <a:cs typeface="Bricolage Grotesque Extra Bold" pitchFamily="34" charset="-120"/>
              </a:rPr>
              <a:t>Reset Threshold</a:t>
            </a:r>
            <a:endParaRPr lang="en-US" sz="1650" dirty="0"/>
          </a:p>
        </p:txBody>
      </p:sp>
      <p:sp>
        <p:nvSpPr>
          <p:cNvPr id="20" name="Text 17"/>
          <p:cNvSpPr/>
          <p:nvPr/>
        </p:nvSpPr>
        <p:spPr>
          <a:xfrm>
            <a:off x="8682871" y="3875842"/>
            <a:ext cx="5077063" cy="273725"/>
          </a:xfrm>
          <a:prstGeom prst="rect">
            <a:avLst/>
          </a:prstGeom>
          <a:noFill/>
          <a:ln/>
        </p:spPr>
        <p:txBody>
          <a:bodyPr wrap="none" lIns="0" tIns="0" rIns="0" bIns="0" rtlCol="0" anchor="t"/>
          <a:lstStyle/>
          <a:p>
            <a:pPr algn="l" indent="0" marL="0">
              <a:lnSpc>
                <a:spcPts val="2150"/>
              </a:lnSpc>
              <a:buNone/>
            </a:pPr>
            <a:r>
              <a:rPr lang="en-US" sz="1300" dirty="0">
                <a:solidFill>
                  <a:srgbClr val="E5DCE6"/>
                </a:solidFill>
                <a:latin typeface="Montserrat" pitchFamily="34" charset="0"/>
                <a:ea typeface="Montserrat" pitchFamily="34" charset="-122"/>
                <a:cs typeface="Montserrat" pitchFamily="34" charset="-120"/>
              </a:rPr>
              <a:t>When MAR falls below </a:t>
            </a:r>
            <a:pPr algn="l" indent="0" marL="0">
              <a:lnSpc>
                <a:spcPts val="2150"/>
              </a:lnSpc>
              <a:buNone/>
            </a:pPr>
            <a:r>
              <a:rPr lang="en-US" sz="1300" b="1" dirty="0">
                <a:solidFill>
                  <a:srgbClr val="E5DCE6"/>
                </a:solidFill>
                <a:latin typeface="Montserrat" pitchFamily="34" charset="0"/>
                <a:ea typeface="Montserrat" pitchFamily="34" charset="-122"/>
                <a:cs typeface="Montserrat" pitchFamily="34" charset="-120"/>
              </a:rPr>
              <a:t>0.50</a:t>
            </a:r>
            <a:pPr algn="l" indent="0" marL="0">
              <a:lnSpc>
                <a:spcPts val="2150"/>
              </a:lnSpc>
              <a:buNone/>
            </a:pPr>
            <a:r>
              <a:rPr lang="en-US" sz="1300" dirty="0">
                <a:solidFill>
                  <a:srgbClr val="E5DCE6"/>
                </a:solidFill>
                <a:latin typeface="Montserrat" pitchFamily="34" charset="0"/>
                <a:ea typeface="Montserrat" pitchFamily="34" charset="-122"/>
                <a:cs typeface="Montserrat" pitchFamily="34" charset="-120"/>
              </a:rPr>
              <a:t>, system re-arms for next toggle</a:t>
            </a:r>
            <a:endParaRPr lang="en-US" sz="1300" dirty="0"/>
          </a:p>
        </p:txBody>
      </p:sp>
      <p:sp>
        <p:nvSpPr>
          <p:cNvPr id="21" name="Shape 18"/>
          <p:cNvSpPr/>
          <p:nvPr/>
        </p:nvSpPr>
        <p:spPr>
          <a:xfrm>
            <a:off x="7804904" y="4514374"/>
            <a:ext cx="6148864" cy="1373386"/>
          </a:xfrm>
          <a:prstGeom prst="roundRect">
            <a:avLst>
              <a:gd name="adj" fmla="val 5231"/>
            </a:avLst>
          </a:prstGeom>
          <a:solidFill>
            <a:srgbClr val="090E3F"/>
          </a:solidFill>
          <a:ln w="22860">
            <a:solidFill>
              <a:srgbClr val="414677"/>
            </a:solidFill>
            <a:prstDash val="solid"/>
          </a:ln>
        </p:spPr>
      </p:sp>
      <p:sp>
        <p:nvSpPr>
          <p:cNvPr id="22" name="Shape 19"/>
          <p:cNvSpPr/>
          <p:nvPr/>
        </p:nvSpPr>
        <p:spPr>
          <a:xfrm>
            <a:off x="7827764" y="4537234"/>
            <a:ext cx="684133" cy="1327666"/>
          </a:xfrm>
          <a:prstGeom prst="roundRect">
            <a:avLst>
              <a:gd name="adj" fmla="val 6492"/>
            </a:avLst>
          </a:prstGeom>
          <a:solidFill>
            <a:srgbClr val="282D5E"/>
          </a:solidFill>
          <a:ln/>
        </p:spPr>
      </p:sp>
      <p:sp>
        <p:nvSpPr>
          <p:cNvPr id="23" name="Text 20"/>
          <p:cNvSpPr/>
          <p:nvPr/>
        </p:nvSpPr>
        <p:spPr>
          <a:xfrm>
            <a:off x="8041481" y="5040749"/>
            <a:ext cx="256580" cy="320635"/>
          </a:xfrm>
          <a:prstGeom prst="rect">
            <a:avLst/>
          </a:prstGeom>
          <a:noFill/>
          <a:ln/>
        </p:spPr>
        <p:txBody>
          <a:bodyPr wrap="none" lIns="0" tIns="0" rIns="0" bIns="0" rtlCol="0" anchor="t"/>
          <a:lstStyle/>
          <a:p>
            <a:pPr algn="l" indent="0" marL="0">
              <a:lnSpc>
                <a:spcPts val="2000"/>
              </a:lnSpc>
              <a:buNone/>
            </a:pPr>
            <a:r>
              <a:rPr lang="en-US" sz="2000" b="1" dirty="0">
                <a:solidFill>
                  <a:srgbClr val="E5DCE6"/>
                </a:solidFill>
                <a:latin typeface="Bricolage Grotesque Extra Bold" pitchFamily="34" charset="0"/>
                <a:ea typeface="Bricolage Grotesque Extra Bold" pitchFamily="34" charset="-122"/>
                <a:cs typeface="Bricolage Grotesque Extra Bold" pitchFamily="34" charset="-120"/>
              </a:rPr>
              <a:t>3</a:t>
            </a:r>
            <a:endParaRPr lang="en-US" sz="2000" dirty="0"/>
          </a:p>
        </p:txBody>
      </p:sp>
      <p:sp>
        <p:nvSpPr>
          <p:cNvPr id="24" name="Text 21"/>
          <p:cNvSpPr/>
          <p:nvPr/>
        </p:nvSpPr>
        <p:spPr>
          <a:xfrm>
            <a:off x="8682871" y="4708208"/>
            <a:ext cx="2138243" cy="267295"/>
          </a:xfrm>
          <a:prstGeom prst="rect">
            <a:avLst/>
          </a:prstGeom>
          <a:noFill/>
          <a:ln/>
        </p:spPr>
        <p:txBody>
          <a:bodyPr wrap="none" lIns="0" tIns="0" rIns="0" bIns="0" rtlCol="0" anchor="t"/>
          <a:lstStyle/>
          <a:p>
            <a:pPr algn="l" indent="0" marL="0">
              <a:lnSpc>
                <a:spcPts val="2100"/>
              </a:lnSpc>
              <a:buNone/>
            </a:pPr>
            <a:r>
              <a:rPr lang="en-US" sz="1650" b="1" dirty="0">
                <a:solidFill>
                  <a:srgbClr val="E5DCE6"/>
                </a:solidFill>
                <a:latin typeface="Bricolage Grotesque Extra Bold" pitchFamily="34" charset="0"/>
                <a:ea typeface="Bricolage Grotesque Extra Bold" pitchFamily="34" charset="-122"/>
                <a:cs typeface="Bricolage Grotesque Extra Bold" pitchFamily="34" charset="-120"/>
              </a:rPr>
              <a:t>Cooldown Period</a:t>
            </a:r>
            <a:endParaRPr lang="en-US" sz="1650" dirty="0"/>
          </a:p>
        </p:txBody>
      </p:sp>
      <p:sp>
        <p:nvSpPr>
          <p:cNvPr id="25" name="Text 22"/>
          <p:cNvSpPr/>
          <p:nvPr/>
        </p:nvSpPr>
        <p:spPr>
          <a:xfrm>
            <a:off x="8682871" y="5146477"/>
            <a:ext cx="5077063" cy="547449"/>
          </a:xfrm>
          <a:prstGeom prst="rect">
            <a:avLst/>
          </a:prstGeom>
          <a:noFill/>
          <a:ln/>
        </p:spPr>
        <p:txBody>
          <a:bodyPr wrap="square" lIns="0" tIns="0" rIns="0" bIns="0" rtlCol="0" anchor="t"/>
          <a:lstStyle/>
          <a:p>
            <a:pPr algn="l" indent="0" marL="0">
              <a:lnSpc>
                <a:spcPts val="2150"/>
              </a:lnSpc>
              <a:buNone/>
            </a:pPr>
            <a:r>
              <a:rPr lang="en-US" sz="1300" dirty="0">
                <a:solidFill>
                  <a:srgbClr val="E5DCE6"/>
                </a:solidFill>
                <a:latin typeface="Montserrat" pitchFamily="34" charset="0"/>
                <a:ea typeface="Montserrat" pitchFamily="34" charset="-122"/>
                <a:cs typeface="Montserrat" pitchFamily="34" charset="-120"/>
              </a:rPr>
              <a:t>Enforce an </a:t>
            </a:r>
            <a:pPr algn="l" indent="0" marL="0">
              <a:lnSpc>
                <a:spcPts val="2150"/>
              </a:lnSpc>
              <a:buNone/>
            </a:pPr>
            <a:r>
              <a:rPr lang="en-US" sz="1300" b="1" dirty="0">
                <a:solidFill>
                  <a:srgbClr val="E5DCE6"/>
                </a:solidFill>
                <a:latin typeface="Montserrat" pitchFamily="34" charset="0"/>
                <a:ea typeface="Montserrat" pitchFamily="34" charset="-122"/>
                <a:cs typeface="Montserrat" pitchFamily="34" charset="-120"/>
              </a:rPr>
              <a:t>0.80 second</a:t>
            </a:r>
            <a:pPr algn="l" indent="0" marL="0">
              <a:lnSpc>
                <a:spcPts val="2150"/>
              </a:lnSpc>
              <a:buNone/>
            </a:pPr>
            <a:r>
              <a:rPr lang="en-US" sz="1300" dirty="0">
                <a:solidFill>
                  <a:srgbClr val="E5DCE6"/>
                </a:solidFill>
                <a:latin typeface="Montserrat" pitchFamily="34" charset="0"/>
                <a:ea typeface="Montserrat" pitchFamily="34" charset="-122"/>
                <a:cs typeface="Montserrat" pitchFamily="34" charset="-120"/>
              </a:rPr>
              <a:t> cooldown after each toggle to prevent accidental repeats</a:t>
            </a:r>
            <a:endParaRPr lang="en-US" sz="1300" dirty="0"/>
          </a:p>
        </p:txBody>
      </p:sp>
      <p:sp>
        <p:nvSpPr>
          <p:cNvPr id="26" name="Shape 23"/>
          <p:cNvSpPr/>
          <p:nvPr/>
        </p:nvSpPr>
        <p:spPr>
          <a:xfrm>
            <a:off x="7804904" y="6058733"/>
            <a:ext cx="6148864" cy="1373386"/>
          </a:xfrm>
          <a:prstGeom prst="roundRect">
            <a:avLst>
              <a:gd name="adj" fmla="val 5231"/>
            </a:avLst>
          </a:prstGeom>
          <a:solidFill>
            <a:srgbClr val="090E3F"/>
          </a:solidFill>
          <a:ln w="22860">
            <a:solidFill>
              <a:srgbClr val="414677"/>
            </a:solidFill>
            <a:prstDash val="solid"/>
          </a:ln>
        </p:spPr>
      </p:sp>
      <p:sp>
        <p:nvSpPr>
          <p:cNvPr id="27" name="Shape 24"/>
          <p:cNvSpPr/>
          <p:nvPr/>
        </p:nvSpPr>
        <p:spPr>
          <a:xfrm>
            <a:off x="7827764" y="6081593"/>
            <a:ext cx="684133" cy="1327666"/>
          </a:xfrm>
          <a:prstGeom prst="roundRect">
            <a:avLst>
              <a:gd name="adj" fmla="val 6492"/>
            </a:avLst>
          </a:prstGeom>
          <a:solidFill>
            <a:srgbClr val="282D5E"/>
          </a:solidFill>
          <a:ln/>
        </p:spPr>
      </p:sp>
      <p:sp>
        <p:nvSpPr>
          <p:cNvPr id="28" name="Text 25"/>
          <p:cNvSpPr/>
          <p:nvPr/>
        </p:nvSpPr>
        <p:spPr>
          <a:xfrm>
            <a:off x="8041481" y="6585109"/>
            <a:ext cx="256580" cy="320635"/>
          </a:xfrm>
          <a:prstGeom prst="rect">
            <a:avLst/>
          </a:prstGeom>
          <a:noFill/>
          <a:ln/>
        </p:spPr>
        <p:txBody>
          <a:bodyPr wrap="none" lIns="0" tIns="0" rIns="0" bIns="0" rtlCol="0" anchor="t"/>
          <a:lstStyle/>
          <a:p>
            <a:pPr algn="l" indent="0" marL="0">
              <a:lnSpc>
                <a:spcPts val="2000"/>
              </a:lnSpc>
              <a:buNone/>
            </a:pPr>
            <a:r>
              <a:rPr lang="en-US" sz="2000" b="1" dirty="0">
                <a:solidFill>
                  <a:srgbClr val="E5DCE6"/>
                </a:solidFill>
                <a:latin typeface="Bricolage Grotesque Extra Bold" pitchFamily="34" charset="0"/>
                <a:ea typeface="Bricolage Grotesque Extra Bold" pitchFamily="34" charset="-122"/>
                <a:cs typeface="Bricolage Grotesque Extra Bold" pitchFamily="34" charset="-120"/>
              </a:rPr>
              <a:t>4</a:t>
            </a:r>
            <a:endParaRPr lang="en-US" sz="2000" dirty="0"/>
          </a:p>
        </p:txBody>
      </p:sp>
      <p:sp>
        <p:nvSpPr>
          <p:cNvPr id="29" name="Text 26"/>
          <p:cNvSpPr/>
          <p:nvPr/>
        </p:nvSpPr>
        <p:spPr>
          <a:xfrm>
            <a:off x="8682871" y="6252567"/>
            <a:ext cx="2138243" cy="267295"/>
          </a:xfrm>
          <a:prstGeom prst="rect">
            <a:avLst/>
          </a:prstGeom>
          <a:noFill/>
          <a:ln/>
        </p:spPr>
        <p:txBody>
          <a:bodyPr wrap="none" lIns="0" tIns="0" rIns="0" bIns="0" rtlCol="0" anchor="t"/>
          <a:lstStyle/>
          <a:p>
            <a:pPr algn="l" indent="0" marL="0">
              <a:lnSpc>
                <a:spcPts val="2100"/>
              </a:lnSpc>
              <a:buNone/>
            </a:pPr>
            <a:r>
              <a:rPr lang="en-US" sz="1650" b="1" dirty="0">
                <a:solidFill>
                  <a:srgbClr val="E5DCE6"/>
                </a:solidFill>
                <a:latin typeface="Bricolage Grotesque Extra Bold" pitchFamily="34" charset="0"/>
                <a:ea typeface="Bricolage Grotesque Extra Bold" pitchFamily="34" charset="-122"/>
                <a:cs typeface="Bricolage Grotesque Extra Bold" pitchFamily="34" charset="-120"/>
              </a:rPr>
              <a:t>Hysteresis Gap</a:t>
            </a:r>
            <a:endParaRPr lang="en-US" sz="1650" dirty="0"/>
          </a:p>
        </p:txBody>
      </p:sp>
      <p:sp>
        <p:nvSpPr>
          <p:cNvPr id="30" name="Text 27"/>
          <p:cNvSpPr/>
          <p:nvPr/>
        </p:nvSpPr>
        <p:spPr>
          <a:xfrm>
            <a:off x="8682871" y="6690836"/>
            <a:ext cx="5077063" cy="547449"/>
          </a:xfrm>
          <a:prstGeom prst="rect">
            <a:avLst/>
          </a:prstGeom>
          <a:noFill/>
          <a:ln/>
        </p:spPr>
        <p:txBody>
          <a:bodyPr wrap="square" lIns="0" tIns="0" rIns="0" bIns="0" rtlCol="0" anchor="t"/>
          <a:lstStyle/>
          <a:p>
            <a:pPr algn="l" indent="0" marL="0">
              <a:lnSpc>
                <a:spcPts val="2150"/>
              </a:lnSpc>
              <a:buNone/>
            </a:pPr>
            <a:r>
              <a:rPr lang="en-US" sz="1300" dirty="0">
                <a:solidFill>
                  <a:srgbClr val="E5DCE6"/>
                </a:solidFill>
                <a:latin typeface="Montserrat" pitchFamily="34" charset="0"/>
                <a:ea typeface="Montserrat" pitchFamily="34" charset="-122"/>
                <a:cs typeface="Montserrat" pitchFamily="34" charset="-120"/>
              </a:rPr>
              <a:t>The </a:t>
            </a:r>
            <a:pPr algn="l" indent="0" marL="0">
              <a:lnSpc>
                <a:spcPts val="2150"/>
              </a:lnSpc>
              <a:buNone/>
            </a:pPr>
            <a:r>
              <a:rPr lang="en-US" sz="1300" b="1" dirty="0">
                <a:solidFill>
                  <a:srgbClr val="E5DCE6"/>
                </a:solidFill>
                <a:latin typeface="Montserrat" pitchFamily="34" charset="0"/>
                <a:ea typeface="Montserrat" pitchFamily="34" charset="-122"/>
                <a:cs typeface="Montserrat" pitchFamily="34" charset="-120"/>
              </a:rPr>
              <a:t>0.02</a:t>
            </a:r>
            <a:pPr algn="l" indent="0" marL="0">
              <a:lnSpc>
                <a:spcPts val="2150"/>
              </a:lnSpc>
              <a:buNone/>
            </a:pPr>
            <a:r>
              <a:rPr lang="en-US" sz="1300" dirty="0">
                <a:solidFill>
                  <a:srgbClr val="E5DCE6"/>
                </a:solidFill>
                <a:latin typeface="Montserrat" pitchFamily="34" charset="0"/>
                <a:ea typeface="Montserrat" pitchFamily="34" charset="-122"/>
                <a:cs typeface="Montserrat" pitchFamily="34" charset="-120"/>
              </a:rPr>
              <a:t> gap prevents flickering from rapid transitions between states</a:t>
            </a:r>
            <a:endParaRPr lang="en-US"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95325" y="478036"/>
            <a:ext cx="5800844" cy="543282"/>
          </a:xfrm>
          <a:prstGeom prst="rect">
            <a:avLst/>
          </a:prstGeom>
          <a:noFill/>
          <a:ln/>
        </p:spPr>
        <p:txBody>
          <a:bodyPr wrap="none" lIns="0" tIns="0" rIns="0" bIns="0" rtlCol="0" anchor="t"/>
          <a:lstStyle/>
          <a:p>
            <a:pPr algn="l" indent="0" marL="0">
              <a:lnSpc>
                <a:spcPts val="4250"/>
              </a:lnSpc>
              <a:buNone/>
            </a:pPr>
            <a:r>
              <a:rPr lang="en-US" sz="3400" b="1" dirty="0">
                <a:solidFill>
                  <a:srgbClr val="EEAEF6"/>
                </a:solidFill>
                <a:latin typeface="Bricolage Grotesque Extra Bold" pitchFamily="34" charset="0"/>
                <a:ea typeface="Bricolage Grotesque Extra Bold" pitchFamily="34" charset="-122"/>
                <a:cs typeface="Bricolage Grotesque Extra Bold" pitchFamily="34" charset="-120"/>
              </a:rPr>
              <a:t>5-Point Calibration Method</a:t>
            </a:r>
            <a:endParaRPr lang="en-US" sz="3400" dirty="0"/>
          </a:p>
        </p:txBody>
      </p:sp>
      <p:sp>
        <p:nvSpPr>
          <p:cNvPr id="3" name="Shape 1"/>
          <p:cNvSpPr/>
          <p:nvPr/>
        </p:nvSpPr>
        <p:spPr>
          <a:xfrm>
            <a:off x="695325" y="2996446"/>
            <a:ext cx="13239750" cy="22860"/>
          </a:xfrm>
          <a:prstGeom prst="roundRect">
            <a:avLst>
              <a:gd name="adj" fmla="val 319425"/>
            </a:avLst>
          </a:prstGeom>
          <a:solidFill>
            <a:srgbClr val="414677"/>
          </a:solidFill>
          <a:ln/>
        </p:spPr>
      </p:sp>
      <p:sp>
        <p:nvSpPr>
          <p:cNvPr id="4" name="Shape 2"/>
          <p:cNvSpPr/>
          <p:nvPr/>
        </p:nvSpPr>
        <p:spPr>
          <a:xfrm>
            <a:off x="3266480" y="2475012"/>
            <a:ext cx="22860" cy="521494"/>
          </a:xfrm>
          <a:prstGeom prst="roundRect">
            <a:avLst>
              <a:gd name="adj" fmla="val 319425"/>
            </a:avLst>
          </a:prstGeom>
          <a:solidFill>
            <a:srgbClr val="414677"/>
          </a:solidFill>
          <a:ln/>
        </p:spPr>
      </p:sp>
      <p:sp>
        <p:nvSpPr>
          <p:cNvPr id="5" name="Shape 3"/>
          <p:cNvSpPr/>
          <p:nvPr/>
        </p:nvSpPr>
        <p:spPr>
          <a:xfrm>
            <a:off x="3082409" y="2800886"/>
            <a:ext cx="391120" cy="391120"/>
          </a:xfrm>
          <a:prstGeom prst="roundRect">
            <a:avLst>
              <a:gd name="adj" fmla="val 18670"/>
            </a:avLst>
          </a:prstGeom>
          <a:solidFill>
            <a:srgbClr val="282D5E"/>
          </a:solidFill>
          <a:ln/>
        </p:spPr>
      </p:sp>
      <p:sp>
        <p:nvSpPr>
          <p:cNvPr id="6" name="Text 4"/>
          <p:cNvSpPr/>
          <p:nvPr/>
        </p:nvSpPr>
        <p:spPr>
          <a:xfrm>
            <a:off x="3147536" y="2833449"/>
            <a:ext cx="260747" cy="325874"/>
          </a:xfrm>
          <a:prstGeom prst="rect">
            <a:avLst/>
          </a:prstGeom>
          <a:noFill/>
          <a:ln/>
        </p:spPr>
        <p:txBody>
          <a:bodyPr wrap="none" lIns="0" tIns="0" rIns="0" bIns="0" rtlCol="0" anchor="t"/>
          <a:lstStyle/>
          <a:p>
            <a:pPr algn="ctr" indent="0" marL="0">
              <a:lnSpc>
                <a:spcPts val="2050"/>
              </a:lnSpc>
              <a:buNone/>
            </a:pPr>
            <a:r>
              <a:rPr lang="en-US" sz="2050" b="1" dirty="0">
                <a:solidFill>
                  <a:srgbClr val="E5DCE6"/>
                </a:solidFill>
                <a:latin typeface="Bricolage Grotesque Extra Bold" pitchFamily="34" charset="0"/>
                <a:ea typeface="Bricolage Grotesque Extra Bold" pitchFamily="34" charset="-122"/>
                <a:cs typeface="Bricolage Grotesque Extra Bold" pitchFamily="34" charset="-120"/>
              </a:rPr>
              <a:t>1</a:t>
            </a:r>
            <a:endParaRPr lang="en-US" sz="2050" dirty="0"/>
          </a:p>
        </p:txBody>
      </p:sp>
      <p:sp>
        <p:nvSpPr>
          <p:cNvPr id="7" name="Text 5"/>
          <p:cNvSpPr/>
          <p:nvPr/>
        </p:nvSpPr>
        <p:spPr>
          <a:xfrm>
            <a:off x="2191464" y="1368981"/>
            <a:ext cx="2173129" cy="271582"/>
          </a:xfrm>
          <a:prstGeom prst="rect">
            <a:avLst/>
          </a:prstGeom>
          <a:noFill/>
          <a:ln/>
        </p:spPr>
        <p:txBody>
          <a:bodyPr wrap="none" lIns="0" tIns="0" rIns="0" bIns="0" rtlCol="0" anchor="t"/>
          <a:lstStyle/>
          <a:p>
            <a:pPr algn="ctr" indent="0" marL="0">
              <a:lnSpc>
                <a:spcPts val="2100"/>
              </a:lnSpc>
              <a:buNone/>
            </a:pPr>
            <a:r>
              <a:rPr lang="en-US" sz="1700" b="1" dirty="0">
                <a:solidFill>
                  <a:srgbClr val="E5DCE6"/>
                </a:solidFill>
                <a:latin typeface="Bricolage Grotesque Extra Bold" pitchFamily="34" charset="0"/>
                <a:ea typeface="Bricolage Grotesque Extra Bold" pitchFamily="34" charset="-122"/>
                <a:cs typeface="Bricolage Grotesque Extra Bold" pitchFamily="34" charset="-120"/>
              </a:rPr>
              <a:t>Center Point</a:t>
            </a:r>
            <a:endParaRPr lang="en-US" sz="1700" dirty="0"/>
          </a:p>
        </p:txBody>
      </p:sp>
      <p:sp>
        <p:nvSpPr>
          <p:cNvPr id="8" name="Text 6"/>
          <p:cNvSpPr/>
          <p:nvPr/>
        </p:nvSpPr>
        <p:spPr>
          <a:xfrm>
            <a:off x="869156" y="1744861"/>
            <a:ext cx="4817864" cy="556260"/>
          </a:xfrm>
          <a:prstGeom prst="rect">
            <a:avLst/>
          </a:prstGeom>
          <a:noFill/>
          <a:ln/>
        </p:spPr>
        <p:txBody>
          <a:bodyPr wrap="square" lIns="0" tIns="0" rIns="0" bIns="0" rtlCol="0" anchor="t"/>
          <a:lstStyle/>
          <a:p>
            <a:pPr algn="ctr" indent="0" marL="0">
              <a:lnSpc>
                <a:spcPts val="2150"/>
              </a:lnSpc>
              <a:buNone/>
            </a:pPr>
            <a:r>
              <a:rPr lang="en-US" sz="1350" dirty="0">
                <a:solidFill>
                  <a:srgbClr val="E5DCE6"/>
                </a:solidFill>
                <a:latin typeface="Montserrat" pitchFamily="34" charset="0"/>
                <a:ea typeface="Montserrat" pitchFamily="34" charset="-122"/>
                <a:cs typeface="Montserrat" pitchFamily="34" charset="-120"/>
              </a:rPr>
              <a:t>User looks at screen center while system collects ~50 iris position samples and averages them</a:t>
            </a:r>
            <a:endParaRPr lang="en-US" sz="1350" dirty="0"/>
          </a:p>
        </p:txBody>
      </p:sp>
      <p:sp>
        <p:nvSpPr>
          <p:cNvPr id="9" name="Shape 7"/>
          <p:cNvSpPr/>
          <p:nvPr/>
        </p:nvSpPr>
        <p:spPr>
          <a:xfrm>
            <a:off x="5957888" y="2996386"/>
            <a:ext cx="22860" cy="521494"/>
          </a:xfrm>
          <a:prstGeom prst="roundRect">
            <a:avLst>
              <a:gd name="adj" fmla="val 319425"/>
            </a:avLst>
          </a:prstGeom>
          <a:solidFill>
            <a:srgbClr val="414677"/>
          </a:solidFill>
          <a:ln/>
        </p:spPr>
      </p:sp>
      <p:sp>
        <p:nvSpPr>
          <p:cNvPr id="10" name="Shape 8"/>
          <p:cNvSpPr/>
          <p:nvPr/>
        </p:nvSpPr>
        <p:spPr>
          <a:xfrm>
            <a:off x="5773817" y="2800886"/>
            <a:ext cx="391120" cy="391120"/>
          </a:xfrm>
          <a:prstGeom prst="roundRect">
            <a:avLst>
              <a:gd name="adj" fmla="val 18670"/>
            </a:avLst>
          </a:prstGeom>
          <a:solidFill>
            <a:srgbClr val="282D5E"/>
          </a:solidFill>
          <a:ln/>
        </p:spPr>
      </p:sp>
      <p:sp>
        <p:nvSpPr>
          <p:cNvPr id="11" name="Text 9"/>
          <p:cNvSpPr/>
          <p:nvPr/>
        </p:nvSpPr>
        <p:spPr>
          <a:xfrm>
            <a:off x="5838944" y="2833449"/>
            <a:ext cx="260747" cy="325874"/>
          </a:xfrm>
          <a:prstGeom prst="rect">
            <a:avLst/>
          </a:prstGeom>
          <a:noFill/>
          <a:ln/>
        </p:spPr>
        <p:txBody>
          <a:bodyPr wrap="none" lIns="0" tIns="0" rIns="0" bIns="0" rtlCol="0" anchor="t"/>
          <a:lstStyle/>
          <a:p>
            <a:pPr algn="ctr" indent="0" marL="0">
              <a:lnSpc>
                <a:spcPts val="2050"/>
              </a:lnSpc>
              <a:buNone/>
            </a:pPr>
            <a:r>
              <a:rPr lang="en-US" sz="2050" b="1" dirty="0">
                <a:solidFill>
                  <a:srgbClr val="E5DCE6"/>
                </a:solidFill>
                <a:latin typeface="Bricolage Grotesque Extra Bold" pitchFamily="34" charset="0"/>
                <a:ea typeface="Bricolage Grotesque Extra Bold" pitchFamily="34" charset="-122"/>
                <a:cs typeface="Bricolage Grotesque Extra Bold" pitchFamily="34" charset="-120"/>
              </a:rPr>
              <a:t>2</a:t>
            </a:r>
            <a:endParaRPr lang="en-US" sz="2050" dirty="0"/>
          </a:p>
        </p:txBody>
      </p:sp>
      <p:sp>
        <p:nvSpPr>
          <p:cNvPr id="12" name="Text 10"/>
          <p:cNvSpPr/>
          <p:nvPr/>
        </p:nvSpPr>
        <p:spPr>
          <a:xfrm>
            <a:off x="4882872" y="3691771"/>
            <a:ext cx="2173129" cy="271582"/>
          </a:xfrm>
          <a:prstGeom prst="rect">
            <a:avLst/>
          </a:prstGeom>
          <a:noFill/>
          <a:ln/>
        </p:spPr>
        <p:txBody>
          <a:bodyPr wrap="none" lIns="0" tIns="0" rIns="0" bIns="0" rtlCol="0" anchor="t"/>
          <a:lstStyle/>
          <a:p>
            <a:pPr algn="ctr" indent="0" marL="0">
              <a:lnSpc>
                <a:spcPts val="2100"/>
              </a:lnSpc>
              <a:buNone/>
            </a:pPr>
            <a:r>
              <a:rPr lang="en-US" sz="1700" b="1" dirty="0">
                <a:solidFill>
                  <a:srgbClr val="E5DCE6"/>
                </a:solidFill>
                <a:latin typeface="Bricolage Grotesque Extra Bold" pitchFamily="34" charset="0"/>
                <a:ea typeface="Bricolage Grotesque Extra Bold" pitchFamily="34" charset="-122"/>
                <a:cs typeface="Bricolage Grotesque Extra Bold" pitchFamily="34" charset="-120"/>
              </a:rPr>
              <a:t>Top Corners</a:t>
            </a:r>
            <a:endParaRPr lang="en-US" sz="1700" dirty="0"/>
          </a:p>
        </p:txBody>
      </p:sp>
      <p:sp>
        <p:nvSpPr>
          <p:cNvPr id="13" name="Text 11"/>
          <p:cNvSpPr/>
          <p:nvPr/>
        </p:nvSpPr>
        <p:spPr>
          <a:xfrm>
            <a:off x="3560564" y="4067651"/>
            <a:ext cx="4817864" cy="556260"/>
          </a:xfrm>
          <a:prstGeom prst="rect">
            <a:avLst/>
          </a:prstGeom>
          <a:noFill/>
          <a:ln/>
        </p:spPr>
        <p:txBody>
          <a:bodyPr wrap="square" lIns="0" tIns="0" rIns="0" bIns="0" rtlCol="0" anchor="t"/>
          <a:lstStyle/>
          <a:p>
            <a:pPr algn="ctr" indent="0" marL="0">
              <a:lnSpc>
                <a:spcPts val="2150"/>
              </a:lnSpc>
              <a:buNone/>
            </a:pPr>
            <a:r>
              <a:rPr lang="en-US" sz="1350" dirty="0">
                <a:solidFill>
                  <a:srgbClr val="E5DCE6"/>
                </a:solidFill>
                <a:latin typeface="Montserrat" pitchFamily="34" charset="0"/>
                <a:ea typeface="Montserrat" pitchFamily="34" charset="-122"/>
                <a:cs typeface="Montserrat" pitchFamily="34" charset="-120"/>
              </a:rPr>
              <a:t>Calibrate top-left and top-right screen positions with sample collection</a:t>
            </a:r>
            <a:endParaRPr lang="en-US" sz="1350" dirty="0"/>
          </a:p>
        </p:txBody>
      </p:sp>
      <p:sp>
        <p:nvSpPr>
          <p:cNvPr id="14" name="Shape 12"/>
          <p:cNvSpPr/>
          <p:nvPr/>
        </p:nvSpPr>
        <p:spPr>
          <a:xfrm>
            <a:off x="8649295" y="2475012"/>
            <a:ext cx="22860" cy="521494"/>
          </a:xfrm>
          <a:prstGeom prst="roundRect">
            <a:avLst>
              <a:gd name="adj" fmla="val 319425"/>
            </a:avLst>
          </a:prstGeom>
          <a:solidFill>
            <a:srgbClr val="414677"/>
          </a:solidFill>
          <a:ln/>
        </p:spPr>
      </p:sp>
      <p:sp>
        <p:nvSpPr>
          <p:cNvPr id="15" name="Shape 13"/>
          <p:cNvSpPr/>
          <p:nvPr/>
        </p:nvSpPr>
        <p:spPr>
          <a:xfrm>
            <a:off x="8465225" y="2800886"/>
            <a:ext cx="391120" cy="391120"/>
          </a:xfrm>
          <a:prstGeom prst="roundRect">
            <a:avLst>
              <a:gd name="adj" fmla="val 18670"/>
            </a:avLst>
          </a:prstGeom>
          <a:solidFill>
            <a:srgbClr val="282D5E"/>
          </a:solidFill>
          <a:ln/>
        </p:spPr>
      </p:sp>
      <p:sp>
        <p:nvSpPr>
          <p:cNvPr id="16" name="Text 14"/>
          <p:cNvSpPr/>
          <p:nvPr/>
        </p:nvSpPr>
        <p:spPr>
          <a:xfrm>
            <a:off x="8530352" y="2833449"/>
            <a:ext cx="260747" cy="325874"/>
          </a:xfrm>
          <a:prstGeom prst="rect">
            <a:avLst/>
          </a:prstGeom>
          <a:noFill/>
          <a:ln/>
        </p:spPr>
        <p:txBody>
          <a:bodyPr wrap="none" lIns="0" tIns="0" rIns="0" bIns="0" rtlCol="0" anchor="t"/>
          <a:lstStyle/>
          <a:p>
            <a:pPr algn="ctr" indent="0" marL="0">
              <a:lnSpc>
                <a:spcPts val="2050"/>
              </a:lnSpc>
              <a:buNone/>
            </a:pPr>
            <a:r>
              <a:rPr lang="en-US" sz="2050" b="1" dirty="0">
                <a:solidFill>
                  <a:srgbClr val="E5DCE6"/>
                </a:solidFill>
                <a:latin typeface="Bricolage Grotesque Extra Bold" pitchFamily="34" charset="0"/>
                <a:ea typeface="Bricolage Grotesque Extra Bold" pitchFamily="34" charset="-122"/>
                <a:cs typeface="Bricolage Grotesque Extra Bold" pitchFamily="34" charset="-120"/>
              </a:rPr>
              <a:t>3</a:t>
            </a:r>
            <a:endParaRPr lang="en-US" sz="2050" dirty="0"/>
          </a:p>
        </p:txBody>
      </p:sp>
      <p:sp>
        <p:nvSpPr>
          <p:cNvPr id="17" name="Text 15"/>
          <p:cNvSpPr/>
          <p:nvPr/>
        </p:nvSpPr>
        <p:spPr>
          <a:xfrm>
            <a:off x="7574280" y="1368981"/>
            <a:ext cx="2173129" cy="271582"/>
          </a:xfrm>
          <a:prstGeom prst="rect">
            <a:avLst/>
          </a:prstGeom>
          <a:noFill/>
          <a:ln/>
        </p:spPr>
        <p:txBody>
          <a:bodyPr wrap="none" lIns="0" tIns="0" rIns="0" bIns="0" rtlCol="0" anchor="t"/>
          <a:lstStyle/>
          <a:p>
            <a:pPr algn="ctr" indent="0" marL="0">
              <a:lnSpc>
                <a:spcPts val="2100"/>
              </a:lnSpc>
              <a:buNone/>
            </a:pPr>
            <a:r>
              <a:rPr lang="en-US" sz="1700" b="1" dirty="0">
                <a:solidFill>
                  <a:srgbClr val="E5DCE6"/>
                </a:solidFill>
                <a:latin typeface="Bricolage Grotesque Extra Bold" pitchFamily="34" charset="0"/>
                <a:ea typeface="Bricolage Grotesque Extra Bold" pitchFamily="34" charset="-122"/>
                <a:cs typeface="Bricolage Grotesque Extra Bold" pitchFamily="34" charset="-120"/>
              </a:rPr>
              <a:t>Bottom Corners</a:t>
            </a:r>
            <a:endParaRPr lang="en-US" sz="1700" dirty="0"/>
          </a:p>
        </p:txBody>
      </p:sp>
      <p:sp>
        <p:nvSpPr>
          <p:cNvPr id="18" name="Text 16"/>
          <p:cNvSpPr/>
          <p:nvPr/>
        </p:nvSpPr>
        <p:spPr>
          <a:xfrm>
            <a:off x="6251972" y="1744861"/>
            <a:ext cx="4817864" cy="556260"/>
          </a:xfrm>
          <a:prstGeom prst="rect">
            <a:avLst/>
          </a:prstGeom>
          <a:noFill/>
          <a:ln/>
        </p:spPr>
        <p:txBody>
          <a:bodyPr wrap="square" lIns="0" tIns="0" rIns="0" bIns="0" rtlCol="0" anchor="t"/>
          <a:lstStyle/>
          <a:p>
            <a:pPr algn="ctr" indent="0" marL="0">
              <a:lnSpc>
                <a:spcPts val="2150"/>
              </a:lnSpc>
              <a:buNone/>
            </a:pPr>
            <a:r>
              <a:rPr lang="en-US" sz="1350" dirty="0">
                <a:solidFill>
                  <a:srgbClr val="E5DCE6"/>
                </a:solidFill>
                <a:latin typeface="Montserrat" pitchFamily="34" charset="0"/>
                <a:ea typeface="Montserrat" pitchFamily="34" charset="-122"/>
                <a:cs typeface="Montserrat" pitchFamily="34" charset="-120"/>
              </a:rPr>
              <a:t>Calibrate bottom-left and bottom-right positions to complete the mapping</a:t>
            </a:r>
            <a:endParaRPr lang="en-US" sz="1350" dirty="0"/>
          </a:p>
        </p:txBody>
      </p:sp>
      <p:sp>
        <p:nvSpPr>
          <p:cNvPr id="19" name="Shape 17"/>
          <p:cNvSpPr/>
          <p:nvPr/>
        </p:nvSpPr>
        <p:spPr>
          <a:xfrm>
            <a:off x="11340703" y="2996386"/>
            <a:ext cx="22860" cy="521494"/>
          </a:xfrm>
          <a:prstGeom prst="roundRect">
            <a:avLst>
              <a:gd name="adj" fmla="val 319425"/>
            </a:avLst>
          </a:prstGeom>
          <a:solidFill>
            <a:srgbClr val="414677"/>
          </a:solidFill>
          <a:ln/>
        </p:spPr>
      </p:sp>
      <p:sp>
        <p:nvSpPr>
          <p:cNvPr id="20" name="Shape 18"/>
          <p:cNvSpPr/>
          <p:nvPr/>
        </p:nvSpPr>
        <p:spPr>
          <a:xfrm>
            <a:off x="11156633" y="2800886"/>
            <a:ext cx="391120" cy="391120"/>
          </a:xfrm>
          <a:prstGeom prst="roundRect">
            <a:avLst>
              <a:gd name="adj" fmla="val 18670"/>
            </a:avLst>
          </a:prstGeom>
          <a:solidFill>
            <a:srgbClr val="282D5E"/>
          </a:solidFill>
          <a:ln/>
        </p:spPr>
      </p:sp>
      <p:sp>
        <p:nvSpPr>
          <p:cNvPr id="21" name="Text 19"/>
          <p:cNvSpPr/>
          <p:nvPr/>
        </p:nvSpPr>
        <p:spPr>
          <a:xfrm>
            <a:off x="11221760" y="2833449"/>
            <a:ext cx="260747" cy="325874"/>
          </a:xfrm>
          <a:prstGeom prst="rect">
            <a:avLst/>
          </a:prstGeom>
          <a:noFill/>
          <a:ln/>
        </p:spPr>
        <p:txBody>
          <a:bodyPr wrap="none" lIns="0" tIns="0" rIns="0" bIns="0" rtlCol="0" anchor="t"/>
          <a:lstStyle/>
          <a:p>
            <a:pPr algn="ctr" indent="0" marL="0">
              <a:lnSpc>
                <a:spcPts val="2050"/>
              </a:lnSpc>
              <a:buNone/>
            </a:pPr>
            <a:r>
              <a:rPr lang="en-US" sz="2050" b="1" dirty="0">
                <a:solidFill>
                  <a:srgbClr val="E5DCE6"/>
                </a:solidFill>
                <a:latin typeface="Bricolage Grotesque Extra Bold" pitchFamily="34" charset="0"/>
                <a:ea typeface="Bricolage Grotesque Extra Bold" pitchFamily="34" charset="-122"/>
                <a:cs typeface="Bricolage Grotesque Extra Bold" pitchFamily="34" charset="-120"/>
              </a:rPr>
              <a:t>4</a:t>
            </a:r>
            <a:endParaRPr lang="en-US" sz="2050" dirty="0"/>
          </a:p>
        </p:txBody>
      </p:sp>
      <p:sp>
        <p:nvSpPr>
          <p:cNvPr id="22" name="Text 20"/>
          <p:cNvSpPr/>
          <p:nvPr/>
        </p:nvSpPr>
        <p:spPr>
          <a:xfrm>
            <a:off x="10265688" y="3691771"/>
            <a:ext cx="2173129" cy="271582"/>
          </a:xfrm>
          <a:prstGeom prst="rect">
            <a:avLst/>
          </a:prstGeom>
          <a:noFill/>
          <a:ln/>
        </p:spPr>
        <p:txBody>
          <a:bodyPr wrap="none" lIns="0" tIns="0" rIns="0" bIns="0" rtlCol="0" anchor="t"/>
          <a:lstStyle/>
          <a:p>
            <a:pPr algn="ctr" indent="0" marL="0">
              <a:lnSpc>
                <a:spcPts val="2100"/>
              </a:lnSpc>
              <a:buNone/>
            </a:pPr>
            <a:r>
              <a:rPr lang="en-US" sz="1700" b="1" dirty="0">
                <a:solidFill>
                  <a:srgbClr val="E5DCE6"/>
                </a:solidFill>
                <a:latin typeface="Bricolage Grotesque Extra Bold" pitchFamily="34" charset="0"/>
                <a:ea typeface="Bricolage Grotesque Extra Bold" pitchFamily="34" charset="-122"/>
                <a:cs typeface="Bricolage Grotesque Extra Bold" pitchFamily="34" charset="-120"/>
              </a:rPr>
              <a:t>Interpolation</a:t>
            </a:r>
            <a:endParaRPr lang="en-US" sz="1700" dirty="0"/>
          </a:p>
        </p:txBody>
      </p:sp>
      <p:sp>
        <p:nvSpPr>
          <p:cNvPr id="23" name="Text 21"/>
          <p:cNvSpPr/>
          <p:nvPr/>
        </p:nvSpPr>
        <p:spPr>
          <a:xfrm>
            <a:off x="8943380" y="4067651"/>
            <a:ext cx="4817864" cy="556260"/>
          </a:xfrm>
          <a:prstGeom prst="rect">
            <a:avLst/>
          </a:prstGeom>
          <a:noFill/>
          <a:ln/>
        </p:spPr>
        <p:txBody>
          <a:bodyPr wrap="square" lIns="0" tIns="0" rIns="0" bIns="0" rtlCol="0" anchor="t"/>
          <a:lstStyle/>
          <a:p>
            <a:pPr algn="ctr" indent="0" marL="0">
              <a:lnSpc>
                <a:spcPts val="2150"/>
              </a:lnSpc>
              <a:buNone/>
            </a:pPr>
            <a:r>
              <a:rPr lang="en-US" sz="1350" dirty="0">
                <a:solidFill>
                  <a:srgbClr val="E5DCE6"/>
                </a:solidFill>
                <a:latin typeface="Montserrat" pitchFamily="34" charset="0"/>
                <a:ea typeface="Montserrat" pitchFamily="34" charset="-122"/>
                <a:cs typeface="Montserrat" pitchFamily="34" charset="-120"/>
              </a:rPr>
              <a:t>During use, find nearest calibration points and blend their influence</a:t>
            </a:r>
            <a:endParaRPr lang="en-US" sz="1350" dirty="0"/>
          </a:p>
        </p:txBody>
      </p:sp>
      <p:sp>
        <p:nvSpPr>
          <p:cNvPr id="24" name="Text 22"/>
          <p:cNvSpPr/>
          <p:nvPr/>
        </p:nvSpPr>
        <p:spPr>
          <a:xfrm>
            <a:off x="695325" y="4993243"/>
            <a:ext cx="3215045" cy="325874"/>
          </a:xfrm>
          <a:prstGeom prst="rect">
            <a:avLst/>
          </a:prstGeom>
          <a:noFill/>
          <a:ln/>
        </p:spPr>
        <p:txBody>
          <a:bodyPr wrap="none" lIns="0" tIns="0" rIns="0" bIns="0" rtlCol="0" anchor="t"/>
          <a:lstStyle/>
          <a:p>
            <a:pPr algn="l" indent="0" marL="0">
              <a:lnSpc>
                <a:spcPts val="2550"/>
              </a:lnSpc>
              <a:buNone/>
            </a:pPr>
            <a:r>
              <a:rPr lang="en-US" sz="2050" b="1" dirty="0">
                <a:solidFill>
                  <a:srgbClr val="EEAEF6"/>
                </a:solidFill>
                <a:latin typeface="Bricolage Grotesque Extra Bold" pitchFamily="34" charset="0"/>
                <a:ea typeface="Bricolage Grotesque Extra Bold" pitchFamily="34" charset="-122"/>
                <a:cs typeface="Bricolage Grotesque Extra Bold" pitchFamily="34" charset="-120"/>
              </a:rPr>
              <a:t>How Interpolation Works</a:t>
            </a:r>
            <a:endParaRPr lang="en-US" sz="2050" dirty="0"/>
          </a:p>
        </p:txBody>
      </p:sp>
      <p:sp>
        <p:nvSpPr>
          <p:cNvPr id="25" name="Text 23"/>
          <p:cNvSpPr/>
          <p:nvPr/>
        </p:nvSpPr>
        <p:spPr>
          <a:xfrm>
            <a:off x="695325" y="5492948"/>
            <a:ext cx="7774186" cy="1112520"/>
          </a:xfrm>
          <a:prstGeom prst="rect">
            <a:avLst/>
          </a:prstGeom>
          <a:noFill/>
          <a:ln/>
        </p:spPr>
        <p:txBody>
          <a:bodyPr wrap="square" lIns="0" tIns="0" rIns="0" bIns="0" rtlCol="0" anchor="t"/>
          <a:lstStyle/>
          <a:p>
            <a:pPr algn="l" indent="0" marL="0">
              <a:lnSpc>
                <a:spcPts val="2150"/>
              </a:lnSpc>
              <a:buNone/>
            </a:pPr>
            <a:r>
              <a:rPr lang="en-US" sz="1350" dirty="0">
                <a:solidFill>
                  <a:srgbClr val="E5DCE6"/>
                </a:solidFill>
                <a:latin typeface="Montserrat" pitchFamily="34" charset="0"/>
                <a:ea typeface="Montserrat" pitchFamily="34" charset="-122"/>
                <a:cs typeface="Montserrat" pitchFamily="34" charset="-120"/>
              </a:rPr>
              <a:t>After calibration, the system doesn't restrict gaze to only those five points. Instead, it uses weighted blending: when you look anywhere on screen, the algorithm identifies which calibration points are geometrically closest to your current iris position. Closer calibration points contribute more influence to the final cursor position calculation.</a:t>
            </a:r>
            <a:endParaRPr lang="en-US" sz="1350" dirty="0"/>
          </a:p>
        </p:txBody>
      </p:sp>
      <p:sp>
        <p:nvSpPr>
          <p:cNvPr id="26" name="Text 24"/>
          <p:cNvSpPr/>
          <p:nvPr/>
        </p:nvSpPr>
        <p:spPr>
          <a:xfrm>
            <a:off x="695325" y="6761917"/>
            <a:ext cx="7774186" cy="834390"/>
          </a:xfrm>
          <a:prstGeom prst="rect">
            <a:avLst/>
          </a:prstGeom>
          <a:noFill/>
          <a:ln/>
        </p:spPr>
        <p:txBody>
          <a:bodyPr wrap="square" lIns="0" tIns="0" rIns="0" bIns="0" rtlCol="0" anchor="t"/>
          <a:lstStyle/>
          <a:p>
            <a:pPr algn="l" indent="0" marL="0">
              <a:lnSpc>
                <a:spcPts val="2150"/>
              </a:lnSpc>
              <a:buNone/>
            </a:pPr>
            <a:r>
              <a:rPr lang="en-US" sz="1350" dirty="0">
                <a:solidFill>
                  <a:srgbClr val="E5DCE6"/>
                </a:solidFill>
                <a:latin typeface="Montserrat" pitchFamily="34" charset="0"/>
                <a:ea typeface="Montserrat" pitchFamily="34" charset="-122"/>
                <a:cs typeface="Montserrat" pitchFamily="34" charset="-120"/>
              </a:rPr>
              <a:t>This creates smooth, continuous cursor movement across the entire screen, accurately translating small eye motions in camera coordinates into precise pixel positions in screen coordinates.</a:t>
            </a:r>
            <a:endParaRPr lang="en-US" sz="1350" dirty="0"/>
          </a:p>
        </p:txBody>
      </p:sp>
      <p:sp>
        <p:nvSpPr>
          <p:cNvPr id="27" name="Text 25"/>
          <p:cNvSpPr/>
          <p:nvPr/>
        </p:nvSpPr>
        <p:spPr>
          <a:xfrm>
            <a:off x="8901232" y="4993243"/>
            <a:ext cx="2173129" cy="271582"/>
          </a:xfrm>
          <a:prstGeom prst="rect">
            <a:avLst/>
          </a:prstGeom>
          <a:noFill/>
          <a:ln/>
        </p:spPr>
        <p:txBody>
          <a:bodyPr wrap="none" lIns="0" tIns="0" rIns="0" bIns="0" rtlCol="0" anchor="t"/>
          <a:lstStyle/>
          <a:p>
            <a:pPr algn="l" indent="0" marL="0">
              <a:lnSpc>
                <a:spcPts val="2100"/>
              </a:lnSpc>
              <a:buNone/>
            </a:pPr>
            <a:r>
              <a:rPr lang="en-US" sz="1700" b="1" dirty="0">
                <a:solidFill>
                  <a:srgbClr val="EEAEF6"/>
                </a:solidFill>
                <a:latin typeface="Bricolage Grotesque Extra Bold" pitchFamily="34" charset="0"/>
                <a:ea typeface="Bricolage Grotesque Extra Bold" pitchFamily="34" charset="-122"/>
                <a:cs typeface="Bricolage Grotesque Extra Bold" pitchFamily="34" charset="-120"/>
              </a:rPr>
              <a:t>Key Advantages</a:t>
            </a:r>
            <a:endParaRPr lang="en-US" sz="1700" dirty="0"/>
          </a:p>
        </p:txBody>
      </p:sp>
      <p:sp>
        <p:nvSpPr>
          <p:cNvPr id="28" name="Text 26"/>
          <p:cNvSpPr/>
          <p:nvPr/>
        </p:nvSpPr>
        <p:spPr>
          <a:xfrm>
            <a:off x="8901232" y="5438656"/>
            <a:ext cx="5041344" cy="278130"/>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E5DCE6"/>
                </a:solidFill>
                <a:latin typeface="Montserrat" pitchFamily="34" charset="0"/>
                <a:ea typeface="Montserrat" pitchFamily="34" charset="-122"/>
                <a:cs typeface="Montserrat" pitchFamily="34" charset="-120"/>
              </a:rPr>
              <a:t>Personalizes to individual eye physiology</a:t>
            </a:r>
            <a:endParaRPr lang="en-US" sz="1350" dirty="0"/>
          </a:p>
        </p:txBody>
      </p:sp>
      <p:sp>
        <p:nvSpPr>
          <p:cNvPr id="29" name="Text 27"/>
          <p:cNvSpPr/>
          <p:nvPr/>
        </p:nvSpPr>
        <p:spPr>
          <a:xfrm>
            <a:off x="8901232" y="5777627"/>
            <a:ext cx="5041344" cy="278130"/>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E5DCE6"/>
                </a:solidFill>
                <a:latin typeface="Montserrat" pitchFamily="34" charset="0"/>
                <a:ea typeface="Montserrat" pitchFamily="34" charset="-122"/>
                <a:cs typeface="Montserrat" pitchFamily="34" charset="-120"/>
              </a:rPr>
              <a:t>Accounts for camera placement and viewing angle</a:t>
            </a:r>
            <a:endParaRPr lang="en-US" sz="1350" dirty="0"/>
          </a:p>
        </p:txBody>
      </p:sp>
      <p:sp>
        <p:nvSpPr>
          <p:cNvPr id="30" name="Text 28"/>
          <p:cNvSpPr/>
          <p:nvPr/>
        </p:nvSpPr>
        <p:spPr>
          <a:xfrm>
            <a:off x="8901232" y="6116598"/>
            <a:ext cx="5041344" cy="278130"/>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E5DCE6"/>
                </a:solidFill>
                <a:latin typeface="Montserrat" pitchFamily="34" charset="0"/>
                <a:ea typeface="Montserrat" pitchFamily="34" charset="-122"/>
                <a:cs typeface="Montserrat" pitchFamily="34" charset="-120"/>
              </a:rPr>
              <a:t>Quick setup: ~30 seconds total</a:t>
            </a:r>
            <a:endParaRPr lang="en-US" sz="1350" dirty="0"/>
          </a:p>
        </p:txBody>
      </p:sp>
      <p:sp>
        <p:nvSpPr>
          <p:cNvPr id="31" name="Text 29"/>
          <p:cNvSpPr/>
          <p:nvPr/>
        </p:nvSpPr>
        <p:spPr>
          <a:xfrm>
            <a:off x="8901232" y="6455569"/>
            <a:ext cx="5041344" cy="278130"/>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E5DCE6"/>
                </a:solidFill>
                <a:latin typeface="Montserrat" pitchFamily="34" charset="0"/>
                <a:ea typeface="Montserrat" pitchFamily="34" charset="-122"/>
                <a:cs typeface="Montserrat" pitchFamily="34" charset="-120"/>
              </a:rPr>
              <a:t>Can recalibrate individual points anytime</a:t>
            </a:r>
            <a:endParaRPr lang="en-US" sz="13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43890" y="442913"/>
            <a:ext cx="5368528" cy="503158"/>
          </a:xfrm>
          <a:prstGeom prst="rect">
            <a:avLst/>
          </a:prstGeom>
          <a:noFill/>
          <a:ln/>
        </p:spPr>
        <p:txBody>
          <a:bodyPr wrap="none" lIns="0" tIns="0" rIns="0" bIns="0" rtlCol="0" anchor="t"/>
          <a:lstStyle/>
          <a:p>
            <a:pPr algn="l" indent="0" marL="0">
              <a:lnSpc>
                <a:spcPts val="3950"/>
              </a:lnSpc>
              <a:buNone/>
            </a:pPr>
            <a:r>
              <a:rPr lang="en-US" sz="3150" b="1" dirty="0">
                <a:solidFill>
                  <a:srgbClr val="EEAEF6"/>
                </a:solidFill>
                <a:latin typeface="Bricolage Grotesque Extra Bold" pitchFamily="34" charset="0"/>
                <a:ea typeface="Bricolage Grotesque Extra Bold" pitchFamily="34" charset="-122"/>
                <a:cs typeface="Bricolage Grotesque Extra Bold" pitchFamily="34" charset="-120"/>
              </a:rPr>
              <a:t>5-Point Calibration &amp; Demo</a:t>
            </a:r>
            <a:endParaRPr lang="en-US" sz="3150" dirty="0"/>
          </a:p>
        </p:txBody>
      </p:sp>
      <p:pic>
        <p:nvPicPr>
          <p:cNvPr id="3" name="Image 0" descr="preencoded.png">    </p:cNvPr>
          <p:cNvPicPr>
            <a:picLocks noChangeAspect="1"/>
          </p:cNvPicPr>
          <p:nvPr/>
        </p:nvPicPr>
        <p:blipFill>
          <a:blip r:embed="rId1"/>
          <a:stretch>
            <a:fillRect/>
          </a:stretch>
        </p:blipFill>
        <p:spPr>
          <a:xfrm>
            <a:off x="643890" y="1368623"/>
            <a:ext cx="3526631" cy="1983700"/>
          </a:xfrm>
          <a:prstGeom prst="rect">
            <a:avLst/>
          </a:prstGeom>
        </p:spPr>
      </p:pic>
      <p:sp>
        <p:nvSpPr>
          <p:cNvPr id="4" name="Text 1"/>
          <p:cNvSpPr/>
          <p:nvPr/>
        </p:nvSpPr>
        <p:spPr>
          <a:xfrm>
            <a:off x="5733455" y="1348502"/>
            <a:ext cx="2063115" cy="251460"/>
          </a:xfrm>
          <a:prstGeom prst="rect">
            <a:avLst/>
          </a:prstGeom>
          <a:noFill/>
          <a:ln/>
        </p:spPr>
        <p:txBody>
          <a:bodyPr wrap="none" lIns="0" tIns="0" rIns="0" bIns="0" rtlCol="0" anchor="t"/>
          <a:lstStyle/>
          <a:p>
            <a:pPr algn="l" indent="0" marL="0">
              <a:lnSpc>
                <a:spcPts val="1950"/>
              </a:lnSpc>
              <a:buNone/>
            </a:pPr>
            <a:r>
              <a:rPr lang="en-US" sz="1550" b="1" dirty="0">
                <a:solidFill>
                  <a:srgbClr val="EEAEF6"/>
                </a:solidFill>
                <a:latin typeface="Bricolage Grotesque Extra Bold" pitchFamily="34" charset="0"/>
                <a:ea typeface="Bricolage Grotesque Extra Bold" pitchFamily="34" charset="-122"/>
                <a:cs typeface="Bricolage Grotesque Extra Bold" pitchFamily="34" charset="-120"/>
              </a:rPr>
              <a:t>Calibration Interface</a:t>
            </a:r>
            <a:endParaRPr lang="en-US" sz="1550" dirty="0"/>
          </a:p>
        </p:txBody>
      </p:sp>
      <p:sp>
        <p:nvSpPr>
          <p:cNvPr id="5" name="Text 2"/>
          <p:cNvSpPr/>
          <p:nvPr/>
        </p:nvSpPr>
        <p:spPr>
          <a:xfrm>
            <a:off x="5733455" y="1760934"/>
            <a:ext cx="8260556" cy="257532"/>
          </a:xfrm>
          <a:prstGeom prst="rect">
            <a:avLst/>
          </a:prstGeom>
          <a:noFill/>
          <a:ln/>
        </p:spPr>
        <p:txBody>
          <a:bodyPr wrap="none" lIns="0" tIns="0" rIns="0" bIns="0" rtlCol="0" anchor="t"/>
          <a:lstStyle/>
          <a:p>
            <a:pPr algn="l" indent="0" marL="0">
              <a:lnSpc>
                <a:spcPts val="2000"/>
              </a:lnSpc>
              <a:buNone/>
            </a:pPr>
            <a:r>
              <a:rPr lang="en-US" sz="1250" dirty="0">
                <a:solidFill>
                  <a:srgbClr val="E5DCE6"/>
                </a:solidFill>
                <a:latin typeface="Montserrat" pitchFamily="34" charset="0"/>
                <a:ea typeface="Montserrat" pitchFamily="34" charset="-122"/>
                <a:cs typeface="Montserrat" pitchFamily="34" charset="-120"/>
              </a:rPr>
              <a:t>This image displays the 5-point calibration process, showing point 2/5 (top-left) being calibrated.</a:t>
            </a:r>
            <a:endParaRPr lang="en-US" sz="1250" dirty="0"/>
          </a:p>
        </p:txBody>
      </p:sp>
      <p:sp>
        <p:nvSpPr>
          <p:cNvPr id="6" name="Text 3"/>
          <p:cNvSpPr/>
          <p:nvPr/>
        </p:nvSpPr>
        <p:spPr>
          <a:xfrm>
            <a:off x="5733455" y="2163366"/>
            <a:ext cx="8260556" cy="257532"/>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FF0000"/>
                </a:solidFill>
                <a:latin typeface="Montserrat" pitchFamily="34" charset="0"/>
                <a:ea typeface="Montserrat" pitchFamily="34" charset="-122"/>
                <a:cs typeface="Montserrat" pitchFamily="34" charset="-120"/>
              </a:rPr>
              <a:t>Red circle</a:t>
            </a:r>
            <a:pPr algn="l" indent="0" marL="0">
              <a:lnSpc>
                <a:spcPts val="2000"/>
              </a:lnSpc>
              <a:buNone/>
            </a:pPr>
            <a:r>
              <a:rPr lang="en-US" sz="1250" dirty="0">
                <a:solidFill>
                  <a:srgbClr val="E5DCE6"/>
                </a:solidFill>
                <a:latin typeface="Montserrat" pitchFamily="34" charset="0"/>
                <a:ea typeface="Montserrat" pitchFamily="34" charset="-122"/>
                <a:cs typeface="Montserrat" pitchFamily="34" charset="-120"/>
              </a:rPr>
              <a:t>: current calibration point (e.g., 39/50 samples).</a:t>
            </a:r>
            <a:endParaRPr lang="en-US" sz="1250" dirty="0"/>
          </a:p>
        </p:txBody>
      </p:sp>
      <p:sp>
        <p:nvSpPr>
          <p:cNvPr id="7" name="Text 4"/>
          <p:cNvSpPr/>
          <p:nvPr/>
        </p:nvSpPr>
        <p:spPr>
          <a:xfrm>
            <a:off x="5733455" y="2477214"/>
            <a:ext cx="8260556" cy="257532"/>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00FF00"/>
                </a:solidFill>
                <a:latin typeface="Montserrat" pitchFamily="34" charset="0"/>
                <a:ea typeface="Montserrat" pitchFamily="34" charset="-122"/>
                <a:cs typeface="Montserrat" pitchFamily="34" charset="-120"/>
              </a:rPr>
              <a:t>Green dot</a:t>
            </a:r>
            <a:pPr algn="l" indent="0" marL="0">
              <a:lnSpc>
                <a:spcPts val="2000"/>
              </a:lnSpc>
              <a:buNone/>
            </a:pPr>
            <a:r>
              <a:rPr lang="en-US" sz="1250" dirty="0">
                <a:solidFill>
                  <a:srgbClr val="E5DCE6"/>
                </a:solidFill>
                <a:latin typeface="Montserrat" pitchFamily="34" charset="0"/>
                <a:ea typeface="Montserrat" pitchFamily="34" charset="-122"/>
                <a:cs typeface="Montserrat" pitchFamily="34" charset="-120"/>
              </a:rPr>
              <a:t>: completed calibration point.</a:t>
            </a:r>
            <a:endParaRPr lang="en-US" sz="1250" dirty="0"/>
          </a:p>
        </p:txBody>
      </p:sp>
      <p:sp>
        <p:nvSpPr>
          <p:cNvPr id="8" name="Text 5"/>
          <p:cNvSpPr/>
          <p:nvPr/>
        </p:nvSpPr>
        <p:spPr>
          <a:xfrm>
            <a:off x="5733455" y="2791063"/>
            <a:ext cx="8260556" cy="257532"/>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FFFFFF"/>
                </a:solidFill>
                <a:latin typeface="Montserrat" pitchFamily="34" charset="0"/>
                <a:ea typeface="Montserrat" pitchFamily="34" charset="-122"/>
                <a:cs typeface="Montserrat" pitchFamily="34" charset="-120"/>
              </a:rPr>
              <a:t>White dot</a:t>
            </a:r>
            <a:pPr algn="l" indent="0" marL="0">
              <a:lnSpc>
                <a:spcPts val="2000"/>
              </a:lnSpc>
              <a:buNone/>
            </a:pPr>
            <a:r>
              <a:rPr lang="en-US" sz="1250" dirty="0">
                <a:solidFill>
                  <a:srgbClr val="E5DCE6"/>
                </a:solidFill>
                <a:latin typeface="Montserrat" pitchFamily="34" charset="0"/>
                <a:ea typeface="Montserrat" pitchFamily="34" charset="-122"/>
                <a:cs typeface="Montserrat" pitchFamily="34" charset="-120"/>
              </a:rPr>
              <a:t>: points yet to be calibrated.</a:t>
            </a:r>
            <a:endParaRPr lang="en-US" sz="1250" dirty="0"/>
          </a:p>
        </p:txBody>
      </p:sp>
      <p:pic>
        <p:nvPicPr>
          <p:cNvPr id="9" name="Image 1" descr="preencoded.png">    </p:cNvPr>
          <p:cNvPicPr>
            <a:picLocks noChangeAspect="1"/>
          </p:cNvPicPr>
          <p:nvPr/>
        </p:nvPicPr>
        <p:blipFill>
          <a:blip r:embed="rId2"/>
          <a:stretch>
            <a:fillRect/>
          </a:stretch>
        </p:blipFill>
        <p:spPr>
          <a:xfrm>
            <a:off x="643890" y="3895606"/>
            <a:ext cx="2514600" cy="2053828"/>
          </a:xfrm>
          <a:prstGeom prst="rect">
            <a:avLst/>
          </a:prstGeom>
        </p:spPr>
      </p:pic>
      <p:sp>
        <p:nvSpPr>
          <p:cNvPr id="10" name="Text 6"/>
          <p:cNvSpPr/>
          <p:nvPr/>
        </p:nvSpPr>
        <p:spPr>
          <a:xfrm>
            <a:off x="643890" y="6130528"/>
            <a:ext cx="2012394" cy="251460"/>
          </a:xfrm>
          <a:prstGeom prst="rect">
            <a:avLst/>
          </a:prstGeom>
          <a:noFill/>
          <a:ln/>
        </p:spPr>
        <p:txBody>
          <a:bodyPr wrap="none" lIns="0" tIns="0" rIns="0" bIns="0" rtlCol="0" anchor="t"/>
          <a:lstStyle/>
          <a:p>
            <a:pPr algn="l" indent="0" marL="0">
              <a:lnSpc>
                <a:spcPts val="1950"/>
              </a:lnSpc>
              <a:buNone/>
            </a:pPr>
            <a:r>
              <a:rPr lang="en-US" sz="1550" b="1" dirty="0">
                <a:solidFill>
                  <a:srgbClr val="EEAEF6"/>
                </a:solidFill>
                <a:latin typeface="Bricolage Grotesque Extra Bold" pitchFamily="34" charset="0"/>
                <a:ea typeface="Bricolage Grotesque Extra Bold" pitchFamily="34" charset="-122"/>
                <a:cs typeface="Bricolage Grotesque Extra Bold" pitchFamily="34" charset="-120"/>
              </a:rPr>
              <a:t>Initial state</a:t>
            </a:r>
            <a:endParaRPr lang="en-US" sz="1550" dirty="0"/>
          </a:p>
        </p:txBody>
      </p:sp>
      <p:sp>
        <p:nvSpPr>
          <p:cNvPr id="11" name="Text 7"/>
          <p:cNvSpPr/>
          <p:nvPr/>
        </p:nvSpPr>
        <p:spPr>
          <a:xfrm>
            <a:off x="643890" y="6542961"/>
            <a:ext cx="4186595" cy="515064"/>
          </a:xfrm>
          <a:prstGeom prst="rect">
            <a:avLst/>
          </a:prstGeom>
          <a:noFill/>
          <a:ln/>
        </p:spPr>
        <p:txBody>
          <a:bodyPr wrap="square" lIns="0" tIns="0" rIns="0" bIns="0" rtlCol="0" anchor="t"/>
          <a:lstStyle/>
          <a:p>
            <a:pPr algn="l" indent="0" marL="0">
              <a:lnSpc>
                <a:spcPts val="2000"/>
              </a:lnSpc>
              <a:buNone/>
            </a:pPr>
            <a:r>
              <a:rPr lang="en-US" sz="1250" dirty="0">
                <a:solidFill>
                  <a:srgbClr val="E5DCE6"/>
                </a:solidFill>
                <a:latin typeface="Montserrat" pitchFamily="34" charset="0"/>
                <a:ea typeface="Montserrat" pitchFamily="34" charset="-122"/>
                <a:cs typeface="Montserrat" pitchFamily="34" charset="-120"/>
              </a:rPr>
              <a:t>Eyes detected, mouse control OFF. System ready for mouth toggle activation.</a:t>
            </a:r>
            <a:endParaRPr lang="en-US" sz="1250" dirty="0"/>
          </a:p>
        </p:txBody>
      </p:sp>
      <p:pic>
        <p:nvPicPr>
          <p:cNvPr id="12" name="Image 2" descr="preencoded.png">    </p:cNvPr>
          <p:cNvPicPr>
            <a:picLocks noChangeAspect="1"/>
          </p:cNvPicPr>
          <p:nvPr/>
        </p:nvPicPr>
        <p:blipFill>
          <a:blip r:embed="rId3"/>
          <a:stretch>
            <a:fillRect/>
          </a:stretch>
        </p:blipFill>
        <p:spPr>
          <a:xfrm>
            <a:off x="5230773" y="3895606"/>
            <a:ext cx="2657713" cy="2153364"/>
          </a:xfrm>
          <a:prstGeom prst="rect">
            <a:avLst/>
          </a:prstGeom>
        </p:spPr>
      </p:pic>
      <p:sp>
        <p:nvSpPr>
          <p:cNvPr id="13" name="Text 8"/>
          <p:cNvSpPr/>
          <p:nvPr/>
        </p:nvSpPr>
        <p:spPr>
          <a:xfrm>
            <a:off x="5230773" y="6230064"/>
            <a:ext cx="2012394" cy="251460"/>
          </a:xfrm>
          <a:prstGeom prst="rect">
            <a:avLst/>
          </a:prstGeom>
          <a:noFill/>
          <a:ln/>
        </p:spPr>
        <p:txBody>
          <a:bodyPr wrap="none" lIns="0" tIns="0" rIns="0" bIns="0" rtlCol="0" anchor="t"/>
          <a:lstStyle/>
          <a:p>
            <a:pPr algn="l" indent="0" marL="0">
              <a:lnSpc>
                <a:spcPts val="1950"/>
              </a:lnSpc>
              <a:buNone/>
            </a:pPr>
            <a:r>
              <a:rPr lang="en-US" sz="1550" b="1" dirty="0">
                <a:solidFill>
                  <a:srgbClr val="EEAEF6"/>
                </a:solidFill>
                <a:latin typeface="Bricolage Grotesque Extra Bold" pitchFamily="34" charset="0"/>
                <a:ea typeface="Bricolage Grotesque Extra Bold" pitchFamily="34" charset="-122"/>
                <a:cs typeface="Bricolage Grotesque Extra Bold" pitchFamily="34" charset="-120"/>
              </a:rPr>
              <a:t>Mouth open</a:t>
            </a:r>
            <a:endParaRPr lang="en-US" sz="1550" dirty="0"/>
          </a:p>
        </p:txBody>
      </p:sp>
      <p:sp>
        <p:nvSpPr>
          <p:cNvPr id="14" name="Text 9"/>
          <p:cNvSpPr/>
          <p:nvPr/>
        </p:nvSpPr>
        <p:spPr>
          <a:xfrm>
            <a:off x="5230773" y="6642497"/>
            <a:ext cx="4185285" cy="515064"/>
          </a:xfrm>
          <a:prstGeom prst="rect">
            <a:avLst/>
          </a:prstGeom>
          <a:noFill/>
          <a:ln/>
        </p:spPr>
        <p:txBody>
          <a:bodyPr wrap="square" lIns="0" tIns="0" rIns="0" bIns="0" rtlCol="0" anchor="t"/>
          <a:lstStyle/>
          <a:p>
            <a:pPr algn="l" indent="0" marL="0">
              <a:lnSpc>
                <a:spcPts val="2000"/>
              </a:lnSpc>
              <a:buNone/>
            </a:pPr>
            <a:r>
              <a:rPr lang="en-US" sz="1250" dirty="0">
                <a:solidFill>
                  <a:srgbClr val="E5DCE6"/>
                </a:solidFill>
                <a:latin typeface="Montserrat" pitchFamily="34" charset="0"/>
                <a:ea typeface="Montserrat" pitchFamily="34" charset="-122"/>
                <a:cs typeface="Montserrat" pitchFamily="34" charset="-120"/>
              </a:rPr>
              <a:t>MAR threshold exceeded, toggle re-arming. System preparing to activate mouse control.</a:t>
            </a:r>
            <a:endParaRPr lang="en-US" sz="1250" dirty="0"/>
          </a:p>
        </p:txBody>
      </p:sp>
      <p:pic>
        <p:nvPicPr>
          <p:cNvPr id="15" name="Image 3" descr="preencoded.png">    </p:cNvPr>
          <p:cNvPicPr>
            <a:picLocks noChangeAspect="1"/>
          </p:cNvPicPr>
          <p:nvPr/>
        </p:nvPicPr>
        <p:blipFill>
          <a:blip r:embed="rId4"/>
          <a:stretch>
            <a:fillRect/>
          </a:stretch>
        </p:blipFill>
        <p:spPr>
          <a:xfrm>
            <a:off x="9816346" y="3895606"/>
            <a:ext cx="2596396" cy="2122408"/>
          </a:xfrm>
          <a:prstGeom prst="rect">
            <a:avLst/>
          </a:prstGeom>
        </p:spPr>
      </p:pic>
      <p:sp>
        <p:nvSpPr>
          <p:cNvPr id="16" name="Text 10"/>
          <p:cNvSpPr/>
          <p:nvPr/>
        </p:nvSpPr>
        <p:spPr>
          <a:xfrm>
            <a:off x="9816346" y="6199108"/>
            <a:ext cx="2199799" cy="251460"/>
          </a:xfrm>
          <a:prstGeom prst="rect">
            <a:avLst/>
          </a:prstGeom>
          <a:noFill/>
          <a:ln/>
        </p:spPr>
        <p:txBody>
          <a:bodyPr wrap="none" lIns="0" tIns="0" rIns="0" bIns="0" rtlCol="0" anchor="t"/>
          <a:lstStyle/>
          <a:p>
            <a:pPr algn="l" indent="0" marL="0">
              <a:lnSpc>
                <a:spcPts val="1950"/>
              </a:lnSpc>
              <a:buNone/>
            </a:pPr>
            <a:r>
              <a:rPr lang="en-US" sz="1550" b="1" dirty="0">
                <a:solidFill>
                  <a:srgbClr val="EEAEF6"/>
                </a:solidFill>
                <a:latin typeface="Bricolage Grotesque Extra Bold" pitchFamily="34" charset="0"/>
                <a:ea typeface="Bricolage Grotesque Extra Bold" pitchFamily="34" charset="-122"/>
                <a:cs typeface="Bricolage Grotesque Extra Bold" pitchFamily="34" charset="-120"/>
              </a:rPr>
              <a:t>Mouse control ACTIVE</a:t>
            </a:r>
            <a:endParaRPr lang="en-US" sz="1550" dirty="0"/>
          </a:p>
        </p:txBody>
      </p:sp>
      <p:sp>
        <p:nvSpPr>
          <p:cNvPr id="17" name="Text 11"/>
          <p:cNvSpPr/>
          <p:nvPr/>
        </p:nvSpPr>
        <p:spPr>
          <a:xfrm>
            <a:off x="9816346" y="6611541"/>
            <a:ext cx="4185285" cy="1030129"/>
          </a:xfrm>
          <a:prstGeom prst="rect">
            <a:avLst/>
          </a:prstGeom>
          <a:noFill/>
          <a:ln/>
        </p:spPr>
        <p:txBody>
          <a:bodyPr wrap="square" lIns="0" tIns="0" rIns="0" bIns="0" rtlCol="0" anchor="t"/>
          <a:lstStyle/>
          <a:p>
            <a:pPr algn="l" indent="0" marL="0">
              <a:lnSpc>
                <a:spcPts val="2000"/>
              </a:lnSpc>
              <a:buNone/>
            </a:pPr>
            <a:r>
              <a:rPr lang="en-US" sz="1250" dirty="0">
                <a:solidFill>
                  <a:srgbClr val="E5DCE6"/>
                </a:solidFill>
                <a:latin typeface="Montserrat" pitchFamily="34" charset="0"/>
                <a:ea typeface="Montserrat" pitchFamily="34" charset="-122"/>
                <a:cs typeface="Montserrat" pitchFamily="34" charset="-120"/>
              </a:rPr>
              <a:t>Mouth closed, system now responds to eye movements for cursor control and blinks for clicking. Note: Calibration required for precise cursor positioning.</a:t>
            </a:r>
            <a:endParaRPr lang="en-US" sz="12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2025-11-09T10:22:33Z</dcterms:created>
  <dcterms:modified xsi:type="dcterms:W3CDTF">2025-11-09T10:22:33Z</dcterms:modified>
</cp:coreProperties>
</file>